
<file path=[Content_Types].xml><?xml version="1.0" encoding="utf-8"?>
<Types xmlns="http://schemas.openxmlformats.org/package/2006/content-types">
  <Default Extension="emf" ContentType="image/x-emf"/>
  <Default Extension="heic" ContentType="image/heic"/>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56" r:id="rId5"/>
    <p:sldId id="266" r:id="rId6"/>
    <p:sldId id="313" r:id="rId7"/>
    <p:sldId id="444" r:id="rId8"/>
    <p:sldId id="281" r:id="rId9"/>
    <p:sldId id="445" r:id="rId10"/>
    <p:sldId id="321" r:id="rId11"/>
    <p:sldId id="446" r:id="rId12"/>
    <p:sldId id="447" r:id="rId13"/>
    <p:sldId id="449" r:id="rId14"/>
    <p:sldId id="448" r:id="rId15"/>
    <p:sldId id="325" r:id="rId16"/>
    <p:sldId id="450" r:id="rId17"/>
    <p:sldId id="451" r:id="rId18"/>
    <p:sldId id="452" r:id="rId19"/>
    <p:sldId id="453" r:id="rId20"/>
  </p:sldIdLst>
  <p:sldSz cx="9144000" cy="5143500" type="screen16x9"/>
  <p:notesSz cx="6858000" cy="9313863"/>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0E8"/>
    <a:srgbClr val="0C533A"/>
    <a:srgbClr val="17453A"/>
    <a:srgbClr val="67C521"/>
    <a:srgbClr val="E8E8E8"/>
    <a:srgbClr val="18453B"/>
    <a:srgbClr val="0643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0FC9E-1040-4301-A833-D9181D3B83F6}" v="2" dt="2026-08-03T17:48:44.0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212" autoAdjust="0"/>
  </p:normalViewPr>
  <p:slideViewPr>
    <p:cSldViewPr snapToGrid="0">
      <p:cViewPr varScale="1">
        <p:scale>
          <a:sx n="114" d="100"/>
          <a:sy n="114" d="100"/>
        </p:scale>
        <p:origin x="494" y="-2"/>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83" d="100"/>
          <a:sy n="83" d="100"/>
        </p:scale>
        <p:origin x="393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ett, Debra" userId="S::smithde6@msu.edu::0fb0a8af-858c-46c8-b864-6bb22fc2d63d" providerId="AD" clId="Web-{16E8B634-8880-E00D-DC80-A7CE75B085FC}"/>
    <pc:docChg chg="addSld sldOrd">
      <pc:chgData name="Barrett, Debra" userId="S::smithde6@msu.edu::0fb0a8af-858c-46c8-b864-6bb22fc2d63d" providerId="AD" clId="Web-{16E8B634-8880-E00D-DC80-A7CE75B085FC}" dt="2026-07-07T16:47:36.217" v="1"/>
      <pc:docMkLst>
        <pc:docMk/>
      </pc:docMkLst>
      <pc:sldChg chg="add ord replId">
        <pc:chgData name="Barrett, Debra" userId="S::smithde6@msu.edu::0fb0a8af-858c-46c8-b864-6bb22fc2d63d" providerId="AD" clId="Web-{16E8B634-8880-E00D-DC80-A7CE75B085FC}" dt="2026-07-07T16:47:36.217" v="1"/>
        <pc:sldMkLst>
          <pc:docMk/>
          <pc:sldMk cId="4263803839" sldId="453"/>
        </pc:sldMkLst>
      </pc:sldChg>
    </pc:docChg>
  </pc:docChgLst>
  <pc:docChgLst>
    <pc:chgData name="Barrett, Debra" userId="0fb0a8af-858c-46c8-b864-6bb22fc2d63d" providerId="ADAL" clId="{7E655648-2FEA-4C75-A07A-BD0ABA298F1D}"/>
    <pc:docChg chg="modSld modNotesMaster">
      <pc:chgData name="Barrett, Debra" userId="0fb0a8af-858c-46c8-b864-6bb22fc2d63d" providerId="ADAL" clId="{7E655648-2FEA-4C75-A07A-BD0ABA298F1D}" dt="2026-08-03T17:48:44.011" v="9"/>
      <pc:docMkLst>
        <pc:docMk/>
      </pc:docMkLst>
      <pc:sldChg chg="modSp mod">
        <pc:chgData name="Barrett, Debra" userId="0fb0a8af-858c-46c8-b864-6bb22fc2d63d" providerId="ADAL" clId="{7E655648-2FEA-4C75-A07A-BD0ABA298F1D}" dt="2026-08-03T17:48:44.011" v="9"/>
        <pc:sldMkLst>
          <pc:docMk/>
          <pc:sldMk cId="0" sldId="256"/>
        </pc:sldMkLst>
        <pc:spChg chg="mod">
          <ac:chgData name="Barrett, Debra" userId="0fb0a8af-858c-46c8-b864-6bb22fc2d63d" providerId="ADAL" clId="{7E655648-2FEA-4C75-A07A-BD0ABA298F1D}" dt="2026-08-03T17:48:44.011" v="9"/>
          <ac:spMkLst>
            <pc:docMk/>
            <pc:sldMk cId="0" sldId="256"/>
            <ac:spMk id="8194" creationId="{00000000-0000-0000-0000-000000000000}"/>
          </ac:spMkLst>
        </pc:spChg>
      </pc:sldChg>
      <pc:sldChg chg="modNotes">
        <pc:chgData name="Barrett, Debra" userId="0fb0a8af-858c-46c8-b864-6bb22fc2d63d" providerId="ADAL" clId="{7E655648-2FEA-4C75-A07A-BD0ABA298F1D}" dt="2026-08-03T16:57:06.715" v="4" actId="2710"/>
        <pc:sldMkLst>
          <pc:docMk/>
          <pc:sldMk cId="3233009352" sldId="313"/>
        </pc:sldMkLst>
      </pc:sldChg>
      <pc:sldChg chg="modNotes">
        <pc:chgData name="Barrett, Debra" userId="0fb0a8af-858c-46c8-b864-6bb22fc2d63d" providerId="ADAL" clId="{7E655648-2FEA-4C75-A07A-BD0ABA298F1D}" dt="2026-08-03T16:56:17.070" v="1" actId="255"/>
        <pc:sldMkLst>
          <pc:docMk/>
          <pc:sldMk cId="3484536720" sldId="444"/>
        </pc:sldMkLst>
      </pc:sldChg>
      <pc:sldChg chg="modNotes">
        <pc:chgData name="Barrett, Debra" userId="0fb0a8af-858c-46c8-b864-6bb22fc2d63d" providerId="ADAL" clId="{7E655648-2FEA-4C75-A07A-BD0ABA298F1D}" dt="2026-08-03T16:59:06.952" v="6" actId="14100"/>
        <pc:sldMkLst>
          <pc:docMk/>
          <pc:sldMk cId="4256869445" sldId="45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5.0289566368270672E-2"/>
          <c:y val="3.3696438024342461E-2"/>
          <c:w val="0.93110563132872914"/>
          <c:h val="0.66449399928797404"/>
        </c:manualLayout>
      </c:layout>
      <c:barChart>
        <c:barDir val="col"/>
        <c:grouping val="clustered"/>
        <c:varyColors val="0"/>
        <c:ser>
          <c:idx val="0"/>
          <c:order val="0"/>
          <c:tx>
            <c:strRef>
              <c:f>Sheet1!$B$1</c:f>
              <c:strCache>
                <c:ptCount val="1"/>
                <c:pt idx="0">
                  <c:v>Colostrum</c:v>
                </c:pt>
              </c:strCache>
            </c:strRef>
          </c:tx>
          <c:spPr>
            <a:solidFill>
              <a:srgbClr val="0C533A"/>
            </a:solidFill>
            <a:ln>
              <a:noFill/>
            </a:ln>
            <a:effectLst/>
          </c:spPr>
          <c:invertIfNegative val="0"/>
          <c:cat>
            <c:strRef>
              <c:f>(Sheet1!$A$2:$A$4,Sheet1!$A$7:$A$8)</c:f>
              <c:strCache>
                <c:ptCount val="5"/>
                <c:pt idx="0">
                  <c:v>Total solids</c:v>
                </c:pt>
                <c:pt idx="1">
                  <c:v>Fat</c:v>
                </c:pt>
                <c:pt idx="2">
                  <c:v>Total protein</c:v>
                </c:pt>
                <c:pt idx="3">
                  <c:v>Immunoglobulins</c:v>
                </c:pt>
                <c:pt idx="4">
                  <c:v>Lactose</c:v>
                </c:pt>
              </c:strCache>
              <c:extLst/>
            </c:strRef>
          </c:cat>
          <c:val>
            <c:numRef>
              <c:f>(Sheet1!$B$2:$B$4,Sheet1!$B$7:$B$8)</c:f>
              <c:numCache>
                <c:formatCode>General</c:formatCode>
                <c:ptCount val="5"/>
                <c:pt idx="0">
                  <c:v>23.9</c:v>
                </c:pt>
                <c:pt idx="1">
                  <c:v>6.7</c:v>
                </c:pt>
                <c:pt idx="2">
                  <c:v>14</c:v>
                </c:pt>
                <c:pt idx="3">
                  <c:v>6</c:v>
                </c:pt>
                <c:pt idx="4">
                  <c:v>2.7</c:v>
                </c:pt>
              </c:numCache>
              <c:extLst/>
            </c:numRef>
          </c:val>
          <c:extLst>
            <c:ext xmlns:c16="http://schemas.microsoft.com/office/drawing/2014/chart" uri="{C3380CC4-5D6E-409C-BE32-E72D297353CC}">
              <c16:uniqueId val="{00000000-747D-4263-AFBF-FE46C6ECB327}"/>
            </c:ext>
          </c:extLst>
        </c:ser>
        <c:ser>
          <c:idx val="2"/>
          <c:order val="1"/>
          <c:tx>
            <c:strRef>
              <c:f>Sheet1!$D$1</c:f>
              <c:strCache>
                <c:ptCount val="1"/>
                <c:pt idx="0">
                  <c:v>Mature milk</c:v>
                </c:pt>
              </c:strCache>
            </c:strRef>
          </c:tx>
          <c:spPr>
            <a:noFill/>
            <a:ln w="34925">
              <a:solidFill>
                <a:srgbClr val="17453A"/>
              </a:solidFill>
            </a:ln>
            <a:effectLst/>
          </c:spPr>
          <c:invertIfNegative val="0"/>
          <c:cat>
            <c:strRef>
              <c:f>(Sheet1!$A$2:$A$4,Sheet1!$A$7:$A$8)</c:f>
              <c:strCache>
                <c:ptCount val="5"/>
                <c:pt idx="0">
                  <c:v>Total solids</c:v>
                </c:pt>
                <c:pt idx="1">
                  <c:v>Fat</c:v>
                </c:pt>
                <c:pt idx="2">
                  <c:v>Total protein</c:v>
                </c:pt>
                <c:pt idx="3">
                  <c:v>Immunoglobulins</c:v>
                </c:pt>
                <c:pt idx="4">
                  <c:v>Lactose</c:v>
                </c:pt>
              </c:strCache>
              <c:extLst/>
            </c:strRef>
          </c:cat>
          <c:val>
            <c:numRef>
              <c:f>(Sheet1!$D$2:$D$4,Sheet1!$D$7:$D$8)</c:f>
              <c:numCache>
                <c:formatCode>General</c:formatCode>
                <c:ptCount val="5"/>
                <c:pt idx="0">
                  <c:v>12.9</c:v>
                </c:pt>
                <c:pt idx="1">
                  <c:v>4</c:v>
                </c:pt>
                <c:pt idx="2">
                  <c:v>3.1</c:v>
                </c:pt>
                <c:pt idx="3">
                  <c:v>0.09</c:v>
                </c:pt>
                <c:pt idx="4">
                  <c:v>5</c:v>
                </c:pt>
              </c:numCache>
              <c:extLst/>
            </c:numRef>
          </c:val>
          <c:extLst>
            <c:ext xmlns:c16="http://schemas.microsoft.com/office/drawing/2014/chart" uri="{C3380CC4-5D6E-409C-BE32-E72D297353CC}">
              <c16:uniqueId val="{00000002-747D-4263-AFBF-FE46C6ECB327}"/>
            </c:ext>
          </c:extLst>
        </c:ser>
        <c:dLbls>
          <c:showLegendKey val="0"/>
          <c:showVal val="0"/>
          <c:showCatName val="0"/>
          <c:showSerName val="0"/>
          <c:showPercent val="0"/>
          <c:showBubbleSize val="0"/>
        </c:dLbls>
        <c:gapWidth val="219"/>
        <c:overlap val="-27"/>
        <c:axId val="853828624"/>
        <c:axId val="853856400"/>
      </c:barChart>
      <c:catAx>
        <c:axId val="8538286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53856400"/>
        <c:crosses val="autoZero"/>
        <c:auto val="1"/>
        <c:lblAlgn val="ctr"/>
        <c:lblOffset val="100"/>
        <c:noMultiLvlLbl val="0"/>
      </c:catAx>
      <c:valAx>
        <c:axId val="853856400"/>
        <c:scaling>
          <c:orientation val="minMax"/>
          <c:max val="2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53828624"/>
        <c:crosses val="autoZero"/>
        <c:crossBetween val="between"/>
      </c:valAx>
      <c:spPr>
        <a:noFill/>
        <a:ln>
          <a:noFill/>
        </a:ln>
        <a:effectLst/>
      </c:spPr>
    </c:plotArea>
    <c:legend>
      <c:legendPos val="b"/>
      <c:layout>
        <c:manualLayout>
          <c:xMode val="edge"/>
          <c:yMode val="edge"/>
          <c:x val="0.29568581705064645"/>
          <c:y val="2.2393534693859246E-3"/>
          <c:w val="0.43484823931115701"/>
          <c:h val="0.1174479977658778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5.0289566368270672E-2"/>
          <c:y val="3.3696438024342461E-2"/>
          <c:w val="0.93110563132872914"/>
          <c:h val="0.66449399928797404"/>
        </c:manualLayout>
      </c:layout>
      <c:barChart>
        <c:barDir val="col"/>
        <c:grouping val="clustered"/>
        <c:varyColors val="0"/>
        <c:ser>
          <c:idx val="0"/>
          <c:order val="0"/>
          <c:tx>
            <c:strRef>
              <c:f>Sheet1!$B$1</c:f>
              <c:strCache>
                <c:ptCount val="1"/>
                <c:pt idx="0">
                  <c:v>Colostrum</c:v>
                </c:pt>
              </c:strCache>
            </c:strRef>
          </c:tx>
          <c:spPr>
            <a:solidFill>
              <a:srgbClr val="0C533A"/>
            </a:solidFill>
            <a:ln>
              <a:noFill/>
            </a:ln>
            <a:effectLst/>
          </c:spPr>
          <c:invertIfNegative val="0"/>
          <c:cat>
            <c:strRef>
              <c:f>(Sheet1!$A$2:$A$4,Sheet1!$A$7:$A$8)</c:f>
              <c:strCache>
                <c:ptCount val="5"/>
                <c:pt idx="0">
                  <c:v>Total solids</c:v>
                </c:pt>
                <c:pt idx="1">
                  <c:v>Fat</c:v>
                </c:pt>
                <c:pt idx="2">
                  <c:v>Total protein</c:v>
                </c:pt>
                <c:pt idx="3">
                  <c:v>Immunoglobulins</c:v>
                </c:pt>
                <c:pt idx="4">
                  <c:v>Lactose</c:v>
                </c:pt>
              </c:strCache>
              <c:extLst/>
            </c:strRef>
          </c:cat>
          <c:val>
            <c:numRef>
              <c:f>(Sheet1!$B$2:$B$4,Sheet1!$B$7:$B$8)</c:f>
              <c:numCache>
                <c:formatCode>General</c:formatCode>
                <c:ptCount val="5"/>
                <c:pt idx="0">
                  <c:v>23.9</c:v>
                </c:pt>
                <c:pt idx="1">
                  <c:v>6.7</c:v>
                </c:pt>
                <c:pt idx="2">
                  <c:v>14</c:v>
                </c:pt>
                <c:pt idx="3">
                  <c:v>6</c:v>
                </c:pt>
                <c:pt idx="4">
                  <c:v>2.7</c:v>
                </c:pt>
              </c:numCache>
              <c:extLst/>
            </c:numRef>
          </c:val>
          <c:extLst>
            <c:ext xmlns:c16="http://schemas.microsoft.com/office/drawing/2014/chart" uri="{C3380CC4-5D6E-409C-BE32-E72D297353CC}">
              <c16:uniqueId val="{00000000-747D-4263-AFBF-FE46C6ECB327}"/>
            </c:ext>
          </c:extLst>
        </c:ser>
        <c:ser>
          <c:idx val="2"/>
          <c:order val="1"/>
          <c:tx>
            <c:strRef>
              <c:f>Sheet1!$D$1</c:f>
              <c:strCache>
                <c:ptCount val="1"/>
                <c:pt idx="0">
                  <c:v>Mature milk</c:v>
                </c:pt>
              </c:strCache>
            </c:strRef>
          </c:tx>
          <c:spPr>
            <a:noFill/>
            <a:ln w="34925">
              <a:solidFill>
                <a:srgbClr val="17453A"/>
              </a:solidFill>
            </a:ln>
            <a:effectLst/>
          </c:spPr>
          <c:invertIfNegative val="0"/>
          <c:cat>
            <c:strRef>
              <c:f>(Sheet1!$A$2:$A$4,Sheet1!$A$7:$A$8)</c:f>
              <c:strCache>
                <c:ptCount val="5"/>
                <c:pt idx="0">
                  <c:v>Total solids</c:v>
                </c:pt>
                <c:pt idx="1">
                  <c:v>Fat</c:v>
                </c:pt>
                <c:pt idx="2">
                  <c:v>Total protein</c:v>
                </c:pt>
                <c:pt idx="3">
                  <c:v>Immunoglobulins</c:v>
                </c:pt>
                <c:pt idx="4">
                  <c:v>Lactose</c:v>
                </c:pt>
              </c:strCache>
              <c:extLst/>
            </c:strRef>
          </c:cat>
          <c:val>
            <c:numRef>
              <c:f>(Sheet1!$D$2:$D$4,Sheet1!$D$7:$D$8)</c:f>
              <c:numCache>
                <c:formatCode>General</c:formatCode>
                <c:ptCount val="5"/>
                <c:pt idx="0">
                  <c:v>12.9</c:v>
                </c:pt>
                <c:pt idx="1">
                  <c:v>4</c:v>
                </c:pt>
                <c:pt idx="2">
                  <c:v>3.1</c:v>
                </c:pt>
                <c:pt idx="3">
                  <c:v>0.09</c:v>
                </c:pt>
                <c:pt idx="4">
                  <c:v>5</c:v>
                </c:pt>
              </c:numCache>
              <c:extLst/>
            </c:numRef>
          </c:val>
          <c:extLst>
            <c:ext xmlns:c16="http://schemas.microsoft.com/office/drawing/2014/chart" uri="{C3380CC4-5D6E-409C-BE32-E72D297353CC}">
              <c16:uniqueId val="{00000002-747D-4263-AFBF-FE46C6ECB327}"/>
            </c:ext>
          </c:extLst>
        </c:ser>
        <c:dLbls>
          <c:showLegendKey val="0"/>
          <c:showVal val="0"/>
          <c:showCatName val="0"/>
          <c:showSerName val="0"/>
          <c:showPercent val="0"/>
          <c:showBubbleSize val="0"/>
        </c:dLbls>
        <c:gapWidth val="219"/>
        <c:overlap val="-27"/>
        <c:axId val="853828624"/>
        <c:axId val="853856400"/>
      </c:barChart>
      <c:catAx>
        <c:axId val="8538286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53856400"/>
        <c:crosses val="autoZero"/>
        <c:auto val="1"/>
        <c:lblAlgn val="ctr"/>
        <c:lblOffset val="100"/>
        <c:noMultiLvlLbl val="0"/>
      </c:catAx>
      <c:valAx>
        <c:axId val="853856400"/>
        <c:scaling>
          <c:orientation val="minMax"/>
          <c:max val="2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53828624"/>
        <c:crosses val="autoZero"/>
        <c:crossBetween val="between"/>
      </c:valAx>
      <c:spPr>
        <a:noFill/>
        <a:ln>
          <a:noFill/>
        </a:ln>
        <a:effectLst/>
      </c:spPr>
    </c:plotArea>
    <c:legend>
      <c:legendPos val="b"/>
      <c:layout>
        <c:manualLayout>
          <c:xMode val="edge"/>
          <c:yMode val="edge"/>
          <c:x val="0.29568581705064645"/>
          <c:y val="2.2393534693859246E-3"/>
          <c:w val="0.43484823931115701"/>
          <c:h val="0.1174479977658778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DE1E4BFF-F408-8744-BE19-DFA52DF817F4}" type="datetimeFigureOut">
              <a:rPr lang="en-US" smtClean="0"/>
              <a:t>10/8/2026</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6F2B5A30-D7C7-BC4D-A2E8-EEE065D61EFC}" type="slidenum">
              <a:rPr lang="en-US" smtClean="0"/>
              <a:t>‹#›</a:t>
            </a:fld>
            <a:endParaRPr lang="en-US"/>
          </a:p>
        </p:txBody>
      </p:sp>
    </p:spTree>
    <p:extLst>
      <p:ext uri="{BB962C8B-B14F-4D97-AF65-F5344CB8AC3E}">
        <p14:creationId xmlns:p14="http://schemas.microsoft.com/office/powerpoint/2010/main" val="2738787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1016/j.cvfa.2007.11.00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016/j.cvfa.2007.10.005"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016/j.cvfa.2007.10.00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i.org/10.1016/j.cvfa.2007.10.005"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i.org/10.3168/jds.S0022-0302(79)83472-4"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oi.org/10.3168/jds.S0022-0302(79)83472-4"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oi.org/10.3168/jds.S0022-0302(79)83472-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i.org/10.1093/jn/78.3.263"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doi.org/10.3168/jds.S0022-0302(79)83472-4"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oi.org/10.3168/jds.2019-17955"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doi.org/10.3168/jds.2017-14019"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2B5A30-D7C7-BC4D-A2E8-EEE065D61EFC}" type="slidenum">
              <a:rPr lang="en-US" smtClean="0"/>
              <a:t>1</a:t>
            </a:fld>
            <a:endParaRPr lang="en-US"/>
          </a:p>
        </p:txBody>
      </p:sp>
    </p:spTree>
    <p:extLst>
      <p:ext uri="{BB962C8B-B14F-4D97-AF65-F5344CB8AC3E}">
        <p14:creationId xmlns:p14="http://schemas.microsoft.com/office/powerpoint/2010/main" val="3174345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9250F980-2FFE-4C72-BEB5-B977AC8407A4}"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49" charset="-128"/>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49" charset="-128"/>
              <a:cs typeface="+mn-cs"/>
            </a:endParaRPr>
          </a:p>
        </p:txBody>
      </p:sp>
      <p:sp>
        <p:nvSpPr>
          <p:cNvPr id="4099" name="Rectangle 2"/>
          <p:cNvSpPr>
            <a:spLocks noGrp="1" noRot="1" noChangeAspect="1" noChangeArrowheads="1" noTextEdit="1"/>
          </p:cNvSpPr>
          <p:nvPr>
            <p:ph type="sldImg"/>
          </p:nvPr>
        </p:nvSpPr>
        <p:spPr>
          <a:ln/>
        </p:spPr>
        <p:txBody>
          <a:bodyPr/>
          <a:lstStyle/>
          <a:p>
            <a:endParaRPr lang="en-US"/>
          </a:p>
        </p:txBody>
      </p:sp>
      <p:sp>
        <p:nvSpPr>
          <p:cNvPr id="410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77442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spcBef>
                <a:spcPts val="0"/>
              </a:spcBef>
              <a:spcAft>
                <a:spcPts val="0"/>
              </a:spcAft>
              <a:buClrTx/>
              <a:buSzTx/>
              <a:buFontTx/>
              <a:buNone/>
              <a:tabLst/>
              <a:defRPr/>
            </a:pPr>
            <a:r>
              <a:rPr lang="en-US" dirty="0">
                <a:solidFill>
                  <a:schemeClr val="tx1"/>
                </a:solidFill>
                <a:ea typeface="ＭＳ Ｐゴシック"/>
                <a:cs typeface="Arial"/>
              </a:rPr>
              <a:t>Today we will review the detailed makeup of the dairy calf to answer one of the more important questions on farm: when should the first colostrum meal be fed? The basics of calf health and immunity will be discussed.</a:t>
            </a:r>
            <a:r>
              <a:rPr lang="en-US" dirty="0">
                <a:solidFill>
                  <a:schemeClr val="tx1"/>
                </a:solidFill>
                <a:ea typeface="ＭＳ Ｐゴシック"/>
                <a:cs typeface="Arial" panose="020B0604020202020204" pitchFamily="34" charset="0"/>
              </a:rPr>
              <a:t> </a:t>
            </a:r>
            <a:r>
              <a:rPr lang="en-US" dirty="0"/>
              <a:t>This is a great lesson to expand participant’s knowledge of the dairy industry all while preparing for quiz bowl. </a:t>
            </a:r>
          </a:p>
        </p:txBody>
      </p:sp>
      <p:sp>
        <p:nvSpPr>
          <p:cNvPr id="4" name="Slide Number Placeholder 3"/>
          <p:cNvSpPr>
            <a:spLocks noGrp="1"/>
          </p:cNvSpPr>
          <p:nvPr>
            <p:ph type="sldNum" sz="quarter" idx="5"/>
          </p:nvPr>
        </p:nvSpPr>
        <p:spPr/>
        <p:txBody>
          <a:bodyPr/>
          <a:lstStyle/>
          <a:p>
            <a:fld id="{C2F70407-DFDA-4771-86EC-AC6E7C0C80D1}" type="slidenum">
              <a:rPr lang="en-US" smtClean="0"/>
              <a:t>3</a:t>
            </a:fld>
            <a:endParaRPr lang="en-US"/>
          </a:p>
        </p:txBody>
      </p:sp>
    </p:spTree>
    <p:extLst>
      <p:ext uri="{BB962C8B-B14F-4D97-AF65-F5344CB8AC3E}">
        <p14:creationId xmlns:p14="http://schemas.microsoft.com/office/powerpoint/2010/main" val="3840100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8127B-B28C-A885-FF30-B2351A262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33424-B06F-1C7B-033F-DF9757F05C1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61B46B-B792-2664-3D13-C463A42AC4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dirty="0"/>
              <a:t>Source: Chase et al: </a:t>
            </a:r>
            <a:r>
              <a:rPr lang="en-US" b="0" i="0" kern="1200" dirty="0">
                <a:solidFill>
                  <a:schemeClr val="tx1"/>
                </a:solidFill>
                <a:effectLst/>
                <a:latin typeface="+mn-lt"/>
                <a:ea typeface="+mn-ea"/>
                <a:cs typeface="+mn-cs"/>
              </a:rPr>
              <a:t>Chase, C.C.L. ∙ Hurley, D.J. ∙ Reber, A.J.. Neonatal immune development in the calf and its impact on vaccine response.</a:t>
            </a:r>
            <a:r>
              <a:rPr lang="en-US" b="1" i="0" kern="1200" dirty="0">
                <a:solidFill>
                  <a:schemeClr val="tx1"/>
                </a:solidFill>
                <a:effectLst/>
                <a:latin typeface="+mn-lt"/>
                <a:ea typeface="+mn-ea"/>
                <a:cs typeface="+mn-cs"/>
              </a:rPr>
              <a:t> </a:t>
            </a:r>
            <a:r>
              <a:rPr lang="en-US" b="0" i="1" kern="1200" dirty="0">
                <a:solidFill>
                  <a:schemeClr val="tx1"/>
                </a:solidFill>
                <a:effectLst/>
                <a:latin typeface="+mn-lt"/>
                <a:ea typeface="+mn-ea"/>
                <a:cs typeface="+mn-cs"/>
              </a:rPr>
              <a:t>Vet. Clin. North Am. Food Anim. </a:t>
            </a:r>
            <a:r>
              <a:rPr lang="en-US" b="0" i="1" kern="1200" dirty="0" err="1">
                <a:solidFill>
                  <a:schemeClr val="tx1"/>
                </a:solidFill>
                <a:effectLst/>
                <a:latin typeface="+mn-lt"/>
                <a:ea typeface="+mn-ea"/>
                <a:cs typeface="+mn-cs"/>
              </a:rPr>
              <a:t>Pract</a:t>
            </a:r>
            <a:r>
              <a:rPr lang="en-US" b="0" i="1" kern="1200" dirty="0">
                <a:solidFill>
                  <a:schemeClr val="tx1"/>
                </a:solidFill>
                <a:effectLst/>
                <a:latin typeface="+mn-lt"/>
                <a:ea typeface="+mn-ea"/>
                <a:cs typeface="+mn-cs"/>
              </a:rPr>
              <a:t>.</a:t>
            </a:r>
            <a:r>
              <a:rPr lang="en-US" b="0" i="0" kern="1200" dirty="0">
                <a:solidFill>
                  <a:schemeClr val="tx1"/>
                </a:solidFill>
                <a:effectLst/>
                <a:latin typeface="+mn-lt"/>
                <a:ea typeface="+mn-ea"/>
                <a:cs typeface="+mn-cs"/>
              </a:rPr>
              <a:t> 2008; 24:87-104. (</a:t>
            </a:r>
            <a:r>
              <a:rPr lang="en-US" b="0" i="0" u="none" strike="noStrike" kern="1200" dirty="0">
                <a:solidFill>
                  <a:schemeClr val="tx1"/>
                </a:solidFill>
                <a:effectLst/>
                <a:latin typeface="+mn-lt"/>
                <a:ea typeface="+mn-ea"/>
                <a:cs typeface="+mn-cs"/>
                <a:hlinkClick r:id="rId3"/>
              </a:rPr>
              <a:t>https://doi.org/10.1016/j.cvfa.2007.11.001</a:t>
            </a:r>
            <a:r>
              <a:rPr lang="en-US" b="0" i="0" u="none" strike="noStrike" kern="1200" dirty="0">
                <a:solidFill>
                  <a:schemeClr val="tx1"/>
                </a:solidFill>
                <a:effectLst/>
                <a:latin typeface="+mn-lt"/>
                <a:ea typeface="+mn-ea"/>
                <a:cs typeface="+mn-cs"/>
              </a:rPr>
              <a:t>).</a:t>
            </a:r>
            <a:endParaRPr lang="en-US" dirty="0"/>
          </a:p>
          <a:p>
            <a:pPr marL="0" marR="0" lvl="0" indent="0" algn="l" defTabSz="914400" rtl="0" eaLnBrk="1" fontAlgn="auto" latinLnBrk="0" hangingPunct="1">
              <a:lnSpc>
                <a:spcPct val="100000"/>
              </a:lnSpc>
              <a:spcBef>
                <a:spcPts val="0"/>
              </a:spcBef>
              <a:spcAft>
                <a:spcPts val="120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1200"/>
              </a:spcAft>
              <a:buClrTx/>
              <a:buSzTx/>
              <a:buFontTx/>
              <a:buNone/>
              <a:tabLst/>
              <a:defRPr/>
            </a:pPr>
            <a:r>
              <a:rPr lang="en-US" dirty="0"/>
              <a:t>Calves are born relatively agammaglobulinemic which means they are born with relatively no antibodies. During pregnancy, there is something called the placenta is a temporary organ that forms to help meet the fetal requirements by transporting things like antibodies, nutrients, or oxygen. Adult cattle form placentas with special structures called </a:t>
            </a:r>
            <a:r>
              <a:rPr lang="en-US" b="0" i="0" kern="1200" dirty="0">
                <a:solidFill>
                  <a:schemeClr val="tx1"/>
                </a:solidFill>
                <a:effectLst/>
                <a:latin typeface="+mn-lt"/>
                <a:ea typeface="+mn-ea"/>
                <a:cs typeface="+mn-cs"/>
              </a:rPr>
              <a:t>cotyledons which are specialized transport spaces but do not allow for a lot of antibody transfer. This means that the calf is born without a lot of maternal derived protection and must rely on other methods to get immunity after birth. Passive immunity is a way to provide immediate immunity through another organism’s antibodies. Colostrum or the first milk produced after calving contains a lot of antibodies produced from the dam or mom cow and is a transfer method if passive immunity. </a:t>
            </a:r>
            <a:endParaRPr lang="en-US" dirty="0"/>
          </a:p>
        </p:txBody>
      </p:sp>
      <p:sp>
        <p:nvSpPr>
          <p:cNvPr id="4" name="Slide Number Placeholder 3">
            <a:extLst>
              <a:ext uri="{FF2B5EF4-FFF2-40B4-BE49-F238E27FC236}">
                <a16:creationId xmlns:a16="http://schemas.microsoft.com/office/drawing/2014/main" id="{EC10C581-3D57-EE08-733D-A8F4AAF127F9}"/>
              </a:ext>
            </a:extLst>
          </p:cNvPr>
          <p:cNvSpPr>
            <a:spLocks noGrp="1"/>
          </p:cNvSpPr>
          <p:nvPr>
            <p:ph type="sldNum" sz="quarter" idx="5"/>
          </p:nvPr>
        </p:nvSpPr>
        <p:spPr/>
        <p:txBody>
          <a:bodyPr/>
          <a:lstStyle/>
          <a:p>
            <a:fld id="{6F2B5A30-D7C7-BC4D-A2E8-EEE065D61EFC}" type="slidenum">
              <a:rPr lang="en-US" smtClean="0"/>
              <a:t>4</a:t>
            </a:fld>
            <a:endParaRPr lang="en-US"/>
          </a:p>
        </p:txBody>
      </p:sp>
    </p:spTree>
    <p:extLst>
      <p:ext uri="{BB962C8B-B14F-4D97-AF65-F5344CB8AC3E}">
        <p14:creationId xmlns:p14="http://schemas.microsoft.com/office/powerpoint/2010/main" val="217238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Source: Godden: </a:t>
            </a:r>
            <a:r>
              <a:rPr lang="en-US" sz="1200" b="0" i="0" kern="1200" dirty="0">
                <a:solidFill>
                  <a:schemeClr val="tx1"/>
                </a:solidFill>
                <a:effectLst/>
                <a:latin typeface="+mn-lt"/>
                <a:ea typeface="+mn-ea"/>
                <a:cs typeface="+mn-cs"/>
              </a:rPr>
              <a:t>S. Godden. Colostrum management for dairy calves. Vet. Clin. North Am. Food Anim. </a:t>
            </a:r>
            <a:r>
              <a:rPr lang="en-US" sz="1200" b="0" i="0" kern="1200" dirty="0" err="1">
                <a:solidFill>
                  <a:schemeClr val="tx1"/>
                </a:solidFill>
                <a:effectLst/>
                <a:latin typeface="+mn-lt"/>
                <a:ea typeface="+mn-ea"/>
                <a:cs typeface="+mn-cs"/>
              </a:rPr>
              <a:t>Pract</a:t>
            </a:r>
            <a:r>
              <a:rPr lang="en-US" sz="1200" b="0" i="0" kern="1200" dirty="0">
                <a:solidFill>
                  <a:schemeClr val="tx1"/>
                </a:solidFill>
                <a:effectLst/>
                <a:latin typeface="+mn-lt"/>
                <a:ea typeface="+mn-ea"/>
                <a:cs typeface="+mn-cs"/>
              </a:rPr>
              <a:t>., 24 (2008), pp. 19-39. (</a:t>
            </a:r>
            <a:r>
              <a:rPr lang="en-US" sz="1200" b="0" i="0" u="none" strike="noStrike" kern="1200" dirty="0">
                <a:solidFill>
                  <a:schemeClr val="tx1"/>
                </a:solidFill>
                <a:effectLst/>
                <a:latin typeface="+mn-lt"/>
                <a:ea typeface="+mn-ea"/>
                <a:cs typeface="+mn-cs"/>
                <a:hlinkClick r:id="rId3"/>
              </a:rPr>
              <a:t>https://doi.org/10.1016/j.cvfa.2007.10.005</a:t>
            </a:r>
            <a:r>
              <a:rPr lang="en-US" sz="1200" b="0" i="0" u="none" strike="noStrike"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endParaRPr lang="en-US" dirty="0"/>
          </a:p>
          <a:p>
            <a:r>
              <a:rPr lang="en-US" dirty="0"/>
              <a:t>NOTE: There is an animation that you need to click to the next slide for before you define immunoglobulin as an antibody. </a:t>
            </a:r>
          </a:p>
          <a:p>
            <a:endParaRPr lang="en-US" dirty="0"/>
          </a:p>
          <a:p>
            <a:r>
              <a:rPr lang="en-US" dirty="0"/>
              <a:t>Colostrum has greater total solids than mature milk, or the milk we purchase from the store which is typically the seventh milking after calving and beyond. This means that when all the water is removed, there are more solid molecules leftover in colostrum than the milk we drink. Colostrum solids mainly contain the proteins and fat. </a:t>
            </a:r>
          </a:p>
        </p:txBody>
      </p:sp>
      <p:sp>
        <p:nvSpPr>
          <p:cNvPr id="4" name="Slide Number Placeholder 3"/>
          <p:cNvSpPr>
            <a:spLocks noGrp="1"/>
          </p:cNvSpPr>
          <p:nvPr>
            <p:ph type="sldNum" sz="quarter" idx="5"/>
          </p:nvPr>
        </p:nvSpPr>
        <p:spPr/>
        <p:txBody>
          <a:bodyPr/>
          <a:lstStyle/>
          <a:p>
            <a:fld id="{6F2B5A30-D7C7-BC4D-A2E8-EEE065D61EFC}" type="slidenum">
              <a:rPr lang="en-US" smtClean="0"/>
              <a:t>5</a:t>
            </a:fld>
            <a:endParaRPr lang="en-US"/>
          </a:p>
        </p:txBody>
      </p:sp>
    </p:spTree>
    <p:extLst>
      <p:ext uri="{BB962C8B-B14F-4D97-AF65-F5344CB8AC3E}">
        <p14:creationId xmlns:p14="http://schemas.microsoft.com/office/powerpoint/2010/main" val="3363065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CC7A8-D1C6-11AB-1913-7A1554070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CB27F-00E5-70D0-2044-B3A307A17E4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7A2125B-41B3-016F-E01E-2E0403EC6B7C}"/>
              </a:ext>
            </a:extLst>
          </p:cNvPr>
          <p:cNvSpPr>
            <a:spLocks noGrp="1"/>
          </p:cNvSpPr>
          <p:nvPr>
            <p:ph type="body" idx="1"/>
          </p:nvPr>
        </p:nvSpPr>
        <p:spPr/>
        <p:txBody>
          <a:bodyPr/>
          <a:lstStyle/>
          <a:p>
            <a:r>
              <a:rPr lang="en-US"/>
              <a:t>Source: Godden: </a:t>
            </a:r>
            <a:r>
              <a:rPr lang="en-US" sz="1200" b="0" i="0" kern="1200">
                <a:solidFill>
                  <a:schemeClr val="tx1"/>
                </a:solidFill>
                <a:effectLst/>
                <a:latin typeface="+mn-lt"/>
                <a:ea typeface="+mn-ea"/>
                <a:cs typeface="+mn-cs"/>
              </a:rPr>
              <a:t>S. Godden. Colostrum management for dairy calves. Vet. Clin. North Am. Food Anim. </a:t>
            </a:r>
            <a:r>
              <a:rPr lang="en-US" sz="1200" b="0" i="0" kern="1200" err="1">
                <a:solidFill>
                  <a:schemeClr val="tx1"/>
                </a:solidFill>
                <a:effectLst/>
                <a:latin typeface="+mn-lt"/>
                <a:ea typeface="+mn-ea"/>
                <a:cs typeface="+mn-cs"/>
              </a:rPr>
              <a:t>Pract</a:t>
            </a:r>
            <a:r>
              <a:rPr lang="en-US" sz="1200" b="0" i="0" kern="1200">
                <a:solidFill>
                  <a:schemeClr val="tx1"/>
                </a:solidFill>
                <a:effectLst/>
                <a:latin typeface="+mn-lt"/>
                <a:ea typeface="+mn-ea"/>
                <a:cs typeface="+mn-cs"/>
              </a:rPr>
              <a:t>., 24 (2008), pp. 19-39. (</a:t>
            </a:r>
            <a:r>
              <a:rPr lang="en-US" sz="1200" b="0" i="0" u="none" strike="noStrike" kern="1200">
                <a:solidFill>
                  <a:schemeClr val="tx1"/>
                </a:solidFill>
                <a:effectLst/>
                <a:latin typeface="+mn-lt"/>
                <a:ea typeface="+mn-ea"/>
                <a:cs typeface="+mn-cs"/>
                <a:hlinkClick r:id="rId3"/>
              </a:rPr>
              <a:t>https://doi.org/10.1016/j.cvfa.2007.10.005</a:t>
            </a:r>
            <a:r>
              <a:rPr lang="en-US" sz="1200" b="0" i="0" u="none" strike="noStrike" kern="1200">
                <a:solidFill>
                  <a:schemeClr val="tx1"/>
                </a:solidFill>
                <a:effectLst/>
                <a:latin typeface="+mn-lt"/>
                <a:ea typeface="+mn-ea"/>
                <a:cs typeface="+mn-cs"/>
              </a:rPr>
              <a:t>).</a:t>
            </a:r>
            <a:endParaRPr lang="en-US" sz="1200" b="0" i="0" kern="1200">
              <a:solidFill>
                <a:schemeClr val="tx1"/>
              </a:solidFill>
              <a:effectLst/>
              <a:latin typeface="+mn-lt"/>
              <a:ea typeface="+mn-ea"/>
              <a:cs typeface="+mn-cs"/>
            </a:endParaRPr>
          </a:p>
          <a:p>
            <a:endParaRPr lang="en-US"/>
          </a:p>
          <a:p>
            <a:r>
              <a:rPr lang="en-US"/>
              <a:t>Immunoglobulins are the scientific term for antibody which are immune proteins. Not only does colostrum provide nutrition and energy to the baby calf, of the ~23% total solids almost a quarter of it is composed of the passive immunity from mom. Please also note the drop off as the cow begins milking more.</a:t>
            </a:r>
          </a:p>
          <a:p>
            <a:endParaRPr lang="en-US"/>
          </a:p>
        </p:txBody>
      </p:sp>
      <p:sp>
        <p:nvSpPr>
          <p:cNvPr id="4" name="Slide Number Placeholder 3">
            <a:extLst>
              <a:ext uri="{FF2B5EF4-FFF2-40B4-BE49-F238E27FC236}">
                <a16:creationId xmlns:a16="http://schemas.microsoft.com/office/drawing/2014/main" id="{27DA9464-5C92-62D2-DFCC-F612E32B8F30}"/>
              </a:ext>
            </a:extLst>
          </p:cNvPr>
          <p:cNvSpPr>
            <a:spLocks noGrp="1"/>
          </p:cNvSpPr>
          <p:nvPr>
            <p:ph type="sldNum" sz="quarter" idx="5"/>
          </p:nvPr>
        </p:nvSpPr>
        <p:spPr/>
        <p:txBody>
          <a:bodyPr/>
          <a:lstStyle/>
          <a:p>
            <a:fld id="{6F2B5A30-D7C7-BC4D-A2E8-EEE065D61EFC}" type="slidenum">
              <a:rPr lang="en-US" smtClean="0"/>
              <a:t>6</a:t>
            </a:fld>
            <a:endParaRPr lang="en-US"/>
          </a:p>
        </p:txBody>
      </p:sp>
    </p:spTree>
    <p:extLst>
      <p:ext uri="{BB962C8B-B14F-4D97-AF65-F5344CB8AC3E}">
        <p14:creationId xmlns:p14="http://schemas.microsoft.com/office/powerpoint/2010/main" val="285020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Antibodies or immunoglobulins are important because they help the whole body through specialized mechanisms. We will look at three isotypes of Ig today. Isotypes are just another way of saying that they are types or classes of antibodies – each are designated by a letter corresponding to part of their protein structure (D, M, A, E, G). IgG is the most abundant in colostrum followed by IgM and IgA. IgG concentration is typically what we estimate in colostrum before feeding and in the calf serum to determine if the transfer of passive immunity was successful.  IgG is typically found circulating throughout the body even though it is often typically the second class produced after a challenge, IgM is first. Both of these isotypes bind antigens (foreign entities) like bacteria or viruses that have entered the body. Then antibodies can help activate a process called the complement cascade which has several routes of pathogen clearance. IgA is often found at mucosal surfaces like the gut or along the respiratory tract because it helps micro-organisms maintain a healthy balance of good and bad microbes/ the tops of the lungs. </a:t>
            </a:r>
          </a:p>
        </p:txBody>
      </p:sp>
      <p:sp>
        <p:nvSpPr>
          <p:cNvPr id="4" name="Slide Number Placeholder 3"/>
          <p:cNvSpPr>
            <a:spLocks noGrp="1"/>
          </p:cNvSpPr>
          <p:nvPr>
            <p:ph type="sldNum" sz="quarter" idx="5"/>
          </p:nvPr>
        </p:nvSpPr>
        <p:spPr/>
        <p:txBody>
          <a:bodyPr/>
          <a:lstStyle/>
          <a:p>
            <a:fld id="{6F2B5A30-D7C7-BC4D-A2E8-EEE065D61EFC}" type="slidenum">
              <a:rPr lang="en-US" smtClean="0"/>
              <a:t>7</a:t>
            </a:fld>
            <a:endParaRPr lang="en-US"/>
          </a:p>
        </p:txBody>
      </p:sp>
    </p:spTree>
    <p:extLst>
      <p:ext uri="{BB962C8B-B14F-4D97-AF65-F5344CB8AC3E}">
        <p14:creationId xmlns:p14="http://schemas.microsoft.com/office/powerpoint/2010/main" val="91815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64090-288B-55B7-958C-CF515BDF1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8DBAD-DEB9-845A-E0CB-1B1EE907A41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43A723-5F53-C227-ECCE-A9445AD83E7A}"/>
              </a:ext>
            </a:extLst>
          </p:cNvPr>
          <p:cNvSpPr>
            <a:spLocks noGrp="1"/>
          </p:cNvSpPr>
          <p:nvPr>
            <p:ph type="body" idx="1"/>
          </p:nvPr>
        </p:nvSpPr>
        <p:spPr/>
        <p:txBody>
          <a:bodyPr/>
          <a:lstStyle/>
          <a:p>
            <a:r>
              <a:rPr lang="en-US"/>
              <a:t>Source: Godden: </a:t>
            </a:r>
            <a:r>
              <a:rPr lang="en-US" sz="1200" b="0" i="0" kern="1200">
                <a:solidFill>
                  <a:schemeClr val="tx1"/>
                </a:solidFill>
                <a:effectLst/>
                <a:latin typeface="+mn-lt"/>
                <a:ea typeface="+mn-ea"/>
                <a:cs typeface="+mn-cs"/>
              </a:rPr>
              <a:t>S. Godden. Colostrum management for dairy calves. Vet. Clin. North Am. Food Anim. </a:t>
            </a:r>
            <a:r>
              <a:rPr lang="en-US" sz="1200" b="0" i="0" kern="1200" err="1">
                <a:solidFill>
                  <a:schemeClr val="tx1"/>
                </a:solidFill>
                <a:effectLst/>
                <a:latin typeface="+mn-lt"/>
                <a:ea typeface="+mn-ea"/>
                <a:cs typeface="+mn-cs"/>
              </a:rPr>
              <a:t>Pract</a:t>
            </a:r>
            <a:r>
              <a:rPr lang="en-US" sz="1200" b="0" i="0" kern="1200">
                <a:solidFill>
                  <a:schemeClr val="tx1"/>
                </a:solidFill>
                <a:effectLst/>
                <a:latin typeface="+mn-lt"/>
                <a:ea typeface="+mn-ea"/>
                <a:cs typeface="+mn-cs"/>
              </a:rPr>
              <a:t>., 24 (2008), pp. 19-39. (</a:t>
            </a:r>
            <a:r>
              <a:rPr lang="en-US" sz="1200" b="0" i="0" u="none" strike="noStrike" kern="1200">
                <a:solidFill>
                  <a:schemeClr val="tx1"/>
                </a:solidFill>
                <a:effectLst/>
                <a:latin typeface="+mn-lt"/>
                <a:ea typeface="+mn-ea"/>
                <a:cs typeface="+mn-cs"/>
                <a:hlinkClick r:id="rId3"/>
              </a:rPr>
              <a:t>https://doi.org/10.1016/j.cvfa.2007.10.005</a:t>
            </a:r>
            <a:r>
              <a:rPr lang="en-US" sz="1200" b="0" i="0" u="none" strike="noStrike" kern="1200">
                <a:solidFill>
                  <a:schemeClr val="tx1"/>
                </a:solidFill>
                <a:effectLst/>
                <a:latin typeface="+mn-lt"/>
                <a:ea typeface="+mn-ea"/>
                <a:cs typeface="+mn-cs"/>
              </a:rPr>
              <a:t>).</a:t>
            </a:r>
            <a:endParaRPr lang="en-US" sz="1200" b="0" i="0" kern="1200">
              <a:solidFill>
                <a:schemeClr val="tx1"/>
              </a:solidFill>
              <a:effectLst/>
              <a:latin typeface="+mn-lt"/>
              <a:ea typeface="+mn-ea"/>
              <a:cs typeface="+mn-cs"/>
            </a:endParaRPr>
          </a:p>
          <a:p>
            <a:endParaRPr lang="en-US"/>
          </a:p>
          <a:p>
            <a:r>
              <a:rPr lang="en-US"/>
              <a:t>Colostrum is the first meal a calf has so it contains a lot of factors a baby needs to start their life as a new organism. All ages require different concentrations of minerals and vitamins as do other species (like you and me!). </a:t>
            </a:r>
            <a:endParaRPr lang="en-US">
              <a:ea typeface="Calibri"/>
              <a:cs typeface="Calibri"/>
            </a:endParaRPr>
          </a:p>
        </p:txBody>
      </p:sp>
      <p:sp>
        <p:nvSpPr>
          <p:cNvPr id="4" name="Slide Number Placeholder 3">
            <a:extLst>
              <a:ext uri="{FF2B5EF4-FFF2-40B4-BE49-F238E27FC236}">
                <a16:creationId xmlns:a16="http://schemas.microsoft.com/office/drawing/2014/main" id="{39A2D53F-2DEF-6C6D-DD34-1B1BD71B8125}"/>
              </a:ext>
            </a:extLst>
          </p:cNvPr>
          <p:cNvSpPr>
            <a:spLocks noGrp="1"/>
          </p:cNvSpPr>
          <p:nvPr>
            <p:ph type="sldNum" sz="quarter" idx="5"/>
          </p:nvPr>
        </p:nvSpPr>
        <p:spPr/>
        <p:txBody>
          <a:bodyPr/>
          <a:lstStyle/>
          <a:p>
            <a:fld id="{6F2B5A30-D7C7-BC4D-A2E8-EEE065D61EFC}" type="slidenum">
              <a:rPr lang="en-US" smtClean="0"/>
              <a:t>8</a:t>
            </a:fld>
            <a:endParaRPr lang="en-US"/>
          </a:p>
        </p:txBody>
      </p:sp>
    </p:spTree>
    <p:extLst>
      <p:ext uri="{BB962C8B-B14F-4D97-AF65-F5344CB8AC3E}">
        <p14:creationId xmlns:p14="http://schemas.microsoft.com/office/powerpoint/2010/main" val="2780718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9901A-3F1C-6CDF-48ED-9DCC92CE5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9125E-FC41-D4CE-8303-191BD49CD5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F27B9ED-09EF-ED84-5A59-6228EBC90821}"/>
              </a:ext>
            </a:extLst>
          </p:cNvPr>
          <p:cNvSpPr>
            <a:spLocks noGrp="1"/>
          </p:cNvSpPr>
          <p:nvPr>
            <p:ph type="body" idx="1"/>
          </p:nvPr>
        </p:nvSpPr>
        <p:spPr/>
        <p:txBody>
          <a:bodyPr/>
          <a:lstStyle/>
          <a:p>
            <a:r>
              <a:rPr lang="en-US"/>
              <a:t>Source: Stott et al.: only available as a PDF (</a:t>
            </a:r>
            <a:r>
              <a:rPr lang="en-US" sz="1200" b="0" i="0" kern="1200">
                <a:solidFill>
                  <a:schemeClr val="tx1"/>
                </a:solidFill>
                <a:effectLst/>
                <a:latin typeface="+mn-lt"/>
                <a:ea typeface="+mn-ea"/>
                <a:cs typeface="+mn-cs"/>
              </a:rPr>
              <a:t>G.H. Stott, D.B. Marx, B.E. Menefee, G.T. Nightengale . Colostral immunoglobulin transfer in calves I. Period of absorption. J. Dairy Sci., 62 (1979), pp. 1632-1638</a:t>
            </a:r>
          </a:p>
          <a:p>
            <a:r>
              <a:rPr lang="en-US" sz="1200" b="0" i="0" u="none" strike="noStrike" kern="1200">
                <a:solidFill>
                  <a:schemeClr val="tx1"/>
                </a:solidFill>
                <a:effectLst/>
                <a:latin typeface="+mn-lt"/>
                <a:ea typeface="+mn-ea"/>
                <a:cs typeface="+mn-cs"/>
                <a:hlinkClick r:id="rId3"/>
              </a:rPr>
              <a:t>https://doi.org/10.3168/jds.S0022-0302(79)83472-4</a:t>
            </a:r>
            <a:r>
              <a:rPr lang="en-US" sz="1200" b="0" i="0" u="none" strike="noStrike" kern="1200">
                <a:solidFill>
                  <a:schemeClr val="tx1"/>
                </a:solidFill>
                <a:effectLst/>
                <a:latin typeface="+mn-lt"/>
                <a:ea typeface="+mn-ea"/>
                <a:cs typeface="+mn-cs"/>
              </a:rPr>
              <a:t>)</a:t>
            </a:r>
            <a:endParaRPr lang="en-US"/>
          </a:p>
          <a:p>
            <a:endParaRPr lang="en-US"/>
          </a:p>
          <a:p>
            <a:r>
              <a:rPr lang="en-US"/>
              <a:t>When a calf drinks their meal, the milk and all that it contains travels through the esophageal groove to reach the abomasum. Next it passes to the small intestine which has a lot of different cell types, including enterocytes. Enterocytes are just a special type of cell that line the gut. For a short amount of time, the calf’s enterocytes put the antibody in a little transport vesicle (think of it like a bubble) and takes it safely through the cell to the other side so it can pass to the blood stream. Another way to think of this process is the cells turn into a chowhound and gobbles up the antibody without destroying it and then presenting it to the other side of the gut wall. We are going to look at what that looks like on the next slide. </a:t>
            </a:r>
          </a:p>
        </p:txBody>
      </p:sp>
      <p:sp>
        <p:nvSpPr>
          <p:cNvPr id="4" name="Slide Number Placeholder 3">
            <a:extLst>
              <a:ext uri="{FF2B5EF4-FFF2-40B4-BE49-F238E27FC236}">
                <a16:creationId xmlns:a16="http://schemas.microsoft.com/office/drawing/2014/main" id="{AE05C3A4-6B0E-30AC-2FFA-0B8066D4601B}"/>
              </a:ext>
            </a:extLst>
          </p:cNvPr>
          <p:cNvSpPr>
            <a:spLocks noGrp="1"/>
          </p:cNvSpPr>
          <p:nvPr>
            <p:ph type="sldNum" sz="quarter" idx="5"/>
          </p:nvPr>
        </p:nvSpPr>
        <p:spPr/>
        <p:txBody>
          <a:bodyPr/>
          <a:lstStyle/>
          <a:p>
            <a:fld id="{6F2B5A30-D7C7-BC4D-A2E8-EEE065D61EFC}" type="slidenum">
              <a:rPr lang="en-US" smtClean="0"/>
              <a:t>9</a:t>
            </a:fld>
            <a:endParaRPr lang="en-US"/>
          </a:p>
        </p:txBody>
      </p:sp>
    </p:spTree>
    <p:extLst>
      <p:ext uri="{BB962C8B-B14F-4D97-AF65-F5344CB8AC3E}">
        <p14:creationId xmlns:p14="http://schemas.microsoft.com/office/powerpoint/2010/main" val="534470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40007-2CF1-6ACC-E0AB-9426F6426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2E44A-AB97-B660-06C6-09C98B5C7A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4A3B335-9455-52C9-7998-6356202ACCDB}"/>
              </a:ext>
            </a:extLst>
          </p:cNvPr>
          <p:cNvSpPr>
            <a:spLocks noGrp="1"/>
          </p:cNvSpPr>
          <p:nvPr>
            <p:ph type="body" idx="1"/>
          </p:nvPr>
        </p:nvSpPr>
        <p:spPr/>
        <p:txBody>
          <a:bodyPr/>
          <a:lstStyle/>
          <a:p>
            <a:r>
              <a:rPr lang="en-US"/>
              <a:t>Source: Stott et al.: only available as a PDF (</a:t>
            </a:r>
            <a:r>
              <a:rPr lang="en-US" sz="1200" b="0" i="0" kern="1200">
                <a:solidFill>
                  <a:schemeClr val="tx1"/>
                </a:solidFill>
                <a:effectLst/>
                <a:latin typeface="+mn-lt"/>
                <a:ea typeface="+mn-ea"/>
                <a:cs typeface="+mn-cs"/>
              </a:rPr>
              <a:t>G.H. Stott, D.B. Marx, B.E. Menefee, G.T. Nightengale . Colostral immunoglobulin transfer in calves I. Period of absorption. J. Dairy Sci., 62 (1979), pp. 1632-1638</a:t>
            </a:r>
          </a:p>
          <a:p>
            <a:r>
              <a:rPr lang="en-US" sz="1200" b="0" i="0" u="none" strike="noStrike" kern="1200">
                <a:solidFill>
                  <a:schemeClr val="tx1"/>
                </a:solidFill>
                <a:effectLst/>
                <a:latin typeface="+mn-lt"/>
                <a:ea typeface="+mn-ea"/>
                <a:cs typeface="+mn-cs"/>
                <a:hlinkClick r:id="rId3"/>
              </a:rPr>
              <a:t>https://doi.org/10.3168/jds.S0022-0302(79)83472-4</a:t>
            </a:r>
            <a:r>
              <a:rPr lang="en-US" sz="1200" b="0" i="0" u="none" strike="noStrike" kern="1200">
                <a:solidFill>
                  <a:schemeClr val="tx1"/>
                </a:solidFill>
                <a:effectLst/>
                <a:latin typeface="+mn-lt"/>
                <a:ea typeface="+mn-ea"/>
                <a:cs typeface="+mn-cs"/>
              </a:rPr>
              <a:t>)</a:t>
            </a:r>
            <a:endParaRPr lang="en-US"/>
          </a:p>
          <a:p>
            <a:endParaRPr lang="en-US"/>
          </a:p>
          <a:p>
            <a:r>
              <a:rPr lang="en-US"/>
              <a:t>This structure is called a villi and they are made up of gut cells, even enterocytes. </a:t>
            </a:r>
          </a:p>
        </p:txBody>
      </p:sp>
      <p:sp>
        <p:nvSpPr>
          <p:cNvPr id="4" name="Slide Number Placeholder 3">
            <a:extLst>
              <a:ext uri="{FF2B5EF4-FFF2-40B4-BE49-F238E27FC236}">
                <a16:creationId xmlns:a16="http://schemas.microsoft.com/office/drawing/2014/main" id="{7B343469-929D-5EDC-A2E8-0EBBC3D65873}"/>
              </a:ext>
            </a:extLst>
          </p:cNvPr>
          <p:cNvSpPr>
            <a:spLocks noGrp="1"/>
          </p:cNvSpPr>
          <p:nvPr>
            <p:ph type="sldNum" sz="quarter" idx="5"/>
          </p:nvPr>
        </p:nvSpPr>
        <p:spPr/>
        <p:txBody>
          <a:bodyPr/>
          <a:lstStyle/>
          <a:p>
            <a:fld id="{6F2B5A30-D7C7-BC4D-A2E8-EEE065D61EFC}" type="slidenum">
              <a:rPr lang="en-US" smtClean="0"/>
              <a:t>10</a:t>
            </a:fld>
            <a:endParaRPr lang="en-US"/>
          </a:p>
        </p:txBody>
      </p:sp>
    </p:spTree>
    <p:extLst>
      <p:ext uri="{BB962C8B-B14F-4D97-AF65-F5344CB8AC3E}">
        <p14:creationId xmlns:p14="http://schemas.microsoft.com/office/powerpoint/2010/main" val="3334148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89C92-A5AD-7301-8C7B-9A015CDD0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54E05-6A32-613A-2396-C81519A76F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46FE34-B0CA-5C5A-E907-14DD4D723C03}"/>
              </a:ext>
            </a:extLst>
          </p:cNvPr>
          <p:cNvSpPr>
            <a:spLocks noGrp="1"/>
          </p:cNvSpPr>
          <p:nvPr>
            <p:ph type="body" idx="1"/>
          </p:nvPr>
        </p:nvSpPr>
        <p:spPr/>
        <p:txBody>
          <a:bodyPr/>
          <a:lstStyle/>
          <a:p>
            <a:r>
              <a:rPr lang="en-US"/>
              <a:t>Source: Stott et al.: only available as a PDF (</a:t>
            </a:r>
            <a:r>
              <a:rPr lang="en-US" sz="1200" b="0" i="0" kern="1200">
                <a:solidFill>
                  <a:schemeClr val="tx1"/>
                </a:solidFill>
                <a:effectLst/>
                <a:latin typeface="+mn-lt"/>
                <a:ea typeface="+mn-ea"/>
                <a:cs typeface="+mn-cs"/>
              </a:rPr>
              <a:t>G.H. Stott, D.B. Marx, B.E. Menefee, G.T. Nightengale</a:t>
            </a:r>
            <a:r>
              <a:rPr lang="en-US"/>
              <a:t>.</a:t>
            </a:r>
            <a:r>
              <a:rPr lang="en-US" sz="1200" b="0" i="0" kern="1200">
                <a:solidFill>
                  <a:schemeClr val="tx1"/>
                </a:solidFill>
                <a:effectLst/>
                <a:latin typeface="+mn-lt"/>
                <a:ea typeface="+mn-ea"/>
                <a:cs typeface="+mn-cs"/>
              </a:rPr>
              <a:t> Colostral immunoglobulin transfer in calves I. Period of absorption. J. Dairy Sci., 62 (1979), pp. 1632-1638</a:t>
            </a:r>
          </a:p>
          <a:p>
            <a:r>
              <a:rPr lang="en-US" sz="1200" b="0" i="0" u="none" strike="noStrike" kern="1200">
                <a:solidFill>
                  <a:schemeClr val="tx1"/>
                </a:solidFill>
                <a:effectLst/>
                <a:latin typeface="+mn-lt"/>
                <a:ea typeface="+mn-ea"/>
                <a:cs typeface="+mn-cs"/>
                <a:hlinkClick r:id="rId3"/>
              </a:rPr>
              <a:t>https://doi.org/10.3168/jds.S0022-0302(79)83472-4</a:t>
            </a:r>
            <a:r>
              <a:rPr lang="en-US" sz="1200" b="0" i="0" u="none" strike="noStrike" kern="1200">
                <a:solidFill>
                  <a:schemeClr val="tx1"/>
                </a:solidFill>
                <a:effectLst/>
                <a:latin typeface="+mn-lt"/>
                <a:ea typeface="+mn-ea"/>
                <a:cs typeface="+mn-cs"/>
              </a:rPr>
              <a:t>)</a:t>
            </a:r>
            <a:endParaRPr lang="en-US"/>
          </a:p>
          <a:p>
            <a:endParaRPr lang="en-US"/>
          </a:p>
          <a:p>
            <a:r>
              <a:rPr lang="en-US"/>
              <a:t>This is an overview of pinocytosis. The enterocyte cell will form the transport vesicle and engulf the antibody and what surrounds it to transport through the cell. Finally, the antibody is released on the other side of the cell to be transported to the blood stream. </a:t>
            </a:r>
          </a:p>
          <a:p>
            <a:endParaRPr lang="en-US"/>
          </a:p>
        </p:txBody>
      </p:sp>
      <p:sp>
        <p:nvSpPr>
          <p:cNvPr id="4" name="Slide Number Placeholder 3">
            <a:extLst>
              <a:ext uri="{FF2B5EF4-FFF2-40B4-BE49-F238E27FC236}">
                <a16:creationId xmlns:a16="http://schemas.microsoft.com/office/drawing/2014/main" id="{D2623556-EF48-B938-B163-C0563B89E79B}"/>
              </a:ext>
            </a:extLst>
          </p:cNvPr>
          <p:cNvSpPr>
            <a:spLocks noGrp="1"/>
          </p:cNvSpPr>
          <p:nvPr>
            <p:ph type="sldNum" sz="quarter" idx="5"/>
          </p:nvPr>
        </p:nvSpPr>
        <p:spPr/>
        <p:txBody>
          <a:bodyPr/>
          <a:lstStyle/>
          <a:p>
            <a:fld id="{6F2B5A30-D7C7-BC4D-A2E8-EEE065D61EFC}" type="slidenum">
              <a:rPr lang="en-US" smtClean="0"/>
              <a:t>11</a:t>
            </a:fld>
            <a:endParaRPr lang="en-US"/>
          </a:p>
        </p:txBody>
      </p:sp>
    </p:spTree>
    <p:extLst>
      <p:ext uri="{BB962C8B-B14F-4D97-AF65-F5344CB8AC3E}">
        <p14:creationId xmlns:p14="http://schemas.microsoft.com/office/powerpoint/2010/main" val="1809632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Source: J.G. Lecce, D.O. Morgan. Effect of dietary regimen on cessation of intestinal absorption of large molecules (closure) in neonatal pigs and lambs. J. </a:t>
            </a:r>
            <a:r>
              <a:rPr lang="en-US" sz="1200" b="0" i="0" kern="1200" err="1">
                <a:solidFill>
                  <a:schemeClr val="tx1"/>
                </a:solidFill>
                <a:effectLst/>
                <a:latin typeface="+mn-lt"/>
                <a:ea typeface="+mn-ea"/>
                <a:cs typeface="+mn-cs"/>
              </a:rPr>
              <a:t>Nutr</a:t>
            </a:r>
            <a:r>
              <a:rPr lang="en-US" sz="1200" b="0" i="0" kern="1200">
                <a:solidFill>
                  <a:schemeClr val="tx1"/>
                </a:solidFill>
                <a:effectLst/>
                <a:latin typeface="+mn-lt"/>
                <a:ea typeface="+mn-ea"/>
                <a:cs typeface="+mn-cs"/>
              </a:rPr>
              <a:t>., 78 (1962), pp. 263-268. (</a:t>
            </a:r>
            <a:r>
              <a:rPr lang="en-US" sz="1200" b="0" i="0" u="none" strike="noStrike" kern="1200">
                <a:solidFill>
                  <a:schemeClr val="tx1"/>
                </a:solidFill>
                <a:effectLst/>
                <a:latin typeface="+mn-lt"/>
                <a:ea typeface="+mn-ea"/>
                <a:cs typeface="+mn-cs"/>
                <a:hlinkClick r:id="rId3"/>
              </a:rPr>
              <a:t>https://doi.org/10.1093/jn/78.3.263</a:t>
            </a:r>
            <a:r>
              <a:rPr lang="en-US" sz="1200" b="0" i="0" u="none" strike="noStrike" kern="1200">
                <a:solidFill>
                  <a:schemeClr val="tx1"/>
                </a:solidFill>
                <a:effectLst/>
                <a:latin typeface="+mn-lt"/>
                <a:ea typeface="+mn-ea"/>
                <a:cs typeface="+mn-cs"/>
              </a:rPr>
              <a:t>). </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Source: </a:t>
            </a:r>
            <a:r>
              <a:rPr lang="en-US"/>
              <a:t>Stott et al.: (</a:t>
            </a:r>
            <a:r>
              <a:rPr lang="en-US" sz="1200" b="0" i="0" kern="1200">
                <a:solidFill>
                  <a:schemeClr val="tx1"/>
                </a:solidFill>
                <a:effectLst/>
                <a:latin typeface="+mn-lt"/>
                <a:ea typeface="+mn-ea"/>
                <a:cs typeface="+mn-cs"/>
              </a:rPr>
              <a:t>G.H. Stott, D.B. Marx, B.E. Menefee, G.T. Nightengale. Colostral immunoglobulin transfer in calves I. Period of absorption. J. Dairy Sci., 62 (1979), pp. 1632-1638</a:t>
            </a:r>
          </a:p>
          <a:p>
            <a:r>
              <a:rPr lang="en-US" sz="1200" b="0" i="0" u="none" strike="noStrike" kern="1200">
                <a:solidFill>
                  <a:schemeClr val="tx1"/>
                </a:solidFill>
                <a:effectLst/>
                <a:latin typeface="+mn-lt"/>
                <a:ea typeface="+mn-ea"/>
                <a:cs typeface="+mn-cs"/>
                <a:hlinkClick r:id="rId4"/>
              </a:rPr>
              <a:t>https://doi.org/10.3168/jds.S0022-0302(79)83472-4</a:t>
            </a:r>
            <a:r>
              <a:rPr lang="en-US" sz="1200" b="0" i="0" u="none" strike="noStrike" kern="1200">
                <a:solidFill>
                  <a:schemeClr val="tx1"/>
                </a:solidFill>
                <a:effectLst/>
                <a:latin typeface="+mn-lt"/>
                <a:ea typeface="+mn-ea"/>
                <a:cs typeface="+mn-cs"/>
              </a:rPr>
              <a:t>)</a:t>
            </a:r>
            <a:endParaRPr lang="en-US">
              <a:ea typeface="Calibri"/>
              <a:cs typeface="Calibri"/>
            </a:endParaRPr>
          </a:p>
          <a:p>
            <a:endParaRPr lang="en-US"/>
          </a:p>
          <a:p>
            <a:r>
              <a:rPr lang="en-US"/>
              <a:t>These studies helped demonstrate that gut closure does not allow for the transfer of antibodies through pinocytosis around 24 hour of life (1 day old). After this time, antibodies are transferred slower through receptor-mediated transport. This means a protein must bind the antibody to get it across the gut wall. This process often takes energy or certain conditions to make that transport happen – making it slower than “free” passage like pinocytosis. The gut already loses 50% of it’s pinocytosis transport capacity around hour 4-5 hours of life and only continues to decrease. To maximize the concentration of antibodies that get into the blood, feeding the calf in the right window of time is essential. </a:t>
            </a:r>
            <a:endParaRPr lang="en-US">
              <a:ea typeface="Calibri"/>
              <a:cs typeface="Calibri"/>
            </a:endParaRPr>
          </a:p>
        </p:txBody>
      </p:sp>
      <p:sp>
        <p:nvSpPr>
          <p:cNvPr id="4" name="Slide Number Placeholder 3"/>
          <p:cNvSpPr>
            <a:spLocks noGrp="1"/>
          </p:cNvSpPr>
          <p:nvPr>
            <p:ph type="sldNum" sz="quarter" idx="5"/>
          </p:nvPr>
        </p:nvSpPr>
        <p:spPr/>
        <p:txBody>
          <a:bodyPr/>
          <a:lstStyle/>
          <a:p>
            <a:fld id="{6F2B5A30-D7C7-BC4D-A2E8-EEE065D61EFC}" type="slidenum">
              <a:rPr lang="en-US" smtClean="0"/>
              <a:t>12</a:t>
            </a:fld>
            <a:endParaRPr lang="en-US"/>
          </a:p>
        </p:txBody>
      </p:sp>
    </p:spTree>
    <p:extLst>
      <p:ext uri="{BB962C8B-B14F-4D97-AF65-F5344CB8AC3E}">
        <p14:creationId xmlns:p14="http://schemas.microsoft.com/office/powerpoint/2010/main" val="887221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DE54-3F4A-76E6-6CCB-CF6FEB0FA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D332A-6261-0A00-DAE7-5BD7A8B8A1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0DBFB3-26C1-466B-4427-9924090EB6B6}"/>
              </a:ext>
            </a:extLst>
          </p:cNvPr>
          <p:cNvSpPr>
            <a:spLocks noGrp="1"/>
          </p:cNvSpPr>
          <p:nvPr>
            <p:ph type="body" idx="1"/>
          </p:nvPr>
        </p:nvSpPr>
        <p:spPr/>
        <p:txBody>
          <a:bodyPr/>
          <a:lstStyle/>
          <a:p>
            <a:r>
              <a:rPr lang="en-US" sz="1200" b="0" i="0" kern="1200">
                <a:solidFill>
                  <a:schemeClr val="tx1"/>
                </a:solidFill>
                <a:effectLst/>
                <a:latin typeface="+mn-lt"/>
                <a:ea typeface="+mn-ea"/>
                <a:cs typeface="+mn-cs"/>
              </a:rPr>
              <a:t>Source: </a:t>
            </a:r>
            <a:r>
              <a:rPr lang="en-US"/>
              <a:t>Godden &amp; Lombard &amp; Woolums: </a:t>
            </a:r>
            <a:r>
              <a:rPr lang="en-US" sz="1200" b="0" i="0" kern="1200">
                <a:solidFill>
                  <a:schemeClr val="tx1"/>
                </a:solidFill>
                <a:effectLst/>
                <a:latin typeface="+mn-lt"/>
                <a:ea typeface="+mn-ea"/>
                <a:cs typeface="+mn-cs"/>
              </a:rPr>
              <a:t>Godden S.M., Lombard J.E., Woolums A.R. Colostrum management for dairy calves. Vet. Clin. North Am. Food Anim. </a:t>
            </a:r>
            <a:r>
              <a:rPr lang="en-US" sz="1200" b="0" i="0" kern="1200" err="1">
                <a:solidFill>
                  <a:schemeClr val="tx1"/>
                </a:solidFill>
                <a:effectLst/>
                <a:latin typeface="+mn-lt"/>
                <a:ea typeface="+mn-ea"/>
                <a:cs typeface="+mn-cs"/>
              </a:rPr>
              <a:t>Pract</a:t>
            </a:r>
            <a:r>
              <a:rPr lang="en-US" sz="1200" b="0" i="0" kern="1200">
                <a:solidFill>
                  <a:schemeClr val="tx1"/>
                </a:solidFill>
                <a:effectLst/>
                <a:latin typeface="+mn-lt"/>
                <a:ea typeface="+mn-ea"/>
                <a:cs typeface="+mn-cs"/>
              </a:rPr>
              <a:t>. 2019;35:535–556. </a:t>
            </a:r>
            <a:r>
              <a:rPr lang="en-US" sz="1200" b="0" i="0" kern="1200" err="1">
                <a:solidFill>
                  <a:schemeClr val="tx1"/>
                </a:solidFill>
                <a:effectLst/>
                <a:latin typeface="+mn-lt"/>
                <a:ea typeface="+mn-ea"/>
                <a:cs typeface="+mn-cs"/>
              </a:rPr>
              <a:t>doi</a:t>
            </a:r>
            <a:r>
              <a:rPr lang="en-US" sz="1200" b="0" i="0" kern="1200">
                <a:solidFill>
                  <a:schemeClr val="tx1"/>
                </a:solidFill>
                <a:effectLst/>
                <a:latin typeface="+mn-lt"/>
                <a:ea typeface="+mn-ea"/>
                <a:cs typeface="+mn-cs"/>
              </a:rPr>
              <a:t>: 10.1016/j.cvfa.2019.07.005. 31590901.</a:t>
            </a:r>
          </a:p>
          <a:p>
            <a:endParaRPr lang="en-US"/>
          </a:p>
          <a:p>
            <a:r>
              <a:rPr lang="en-US"/>
              <a:t>While the calf needs to eat the first meal during the right window of time to maximize antibody delivery, there are 5 essential check-offs that must be met for it to be a “good meal”. A “good” colostrum meal for the calf must contain at least a certain concentration of IgG which is estimated to be around </a:t>
            </a:r>
            <a:r>
              <a:rPr lang="en-US">
                <a:solidFill>
                  <a:srgbClr val="0C533A"/>
                </a:solidFill>
                <a:latin typeface="Arial"/>
                <a:cs typeface="Arial"/>
              </a:rPr>
              <a:t>22</a:t>
            </a:r>
            <a:r>
              <a:rPr lang="en-US">
                <a:solidFill>
                  <a:srgbClr val="0C533A"/>
                </a:solidFill>
                <a:latin typeface="Aptos Narrow"/>
                <a:cs typeface="Arial" panose="020B0604020202020204" pitchFamily="34" charset="0"/>
              </a:rPr>
              <a:t>°</a:t>
            </a:r>
            <a:r>
              <a:rPr lang="en-US">
                <a:solidFill>
                  <a:srgbClr val="0C533A"/>
                </a:solidFill>
                <a:latin typeface="Arial"/>
                <a:cs typeface="Arial"/>
              </a:rPr>
              <a:t> Brix to make sure there is enough antibody supplied to the gut to transfer into the blood stream for optimal health. Because the calf tummy is smaller than an adult cow, each meal should be small enough that it does not overwhelm their stomach size. We already talked about the timing of feeding in the last slide, but to account for the chance of contamination or the presence of “bad things” to be in colostrum, the total plate count helps show the producer how many bacteria are present in the meal. Bacteria can be good and bad so keeping the count low helps lower the risk of the calf to eat bad bacteria before it has an immune response to help keep the balance. Finally, there are ways to quantity the successful transfer of passive immunity  with a blood sample that will be talked about on the next slide. </a:t>
            </a:r>
            <a:endParaRPr lang="en-US"/>
          </a:p>
        </p:txBody>
      </p:sp>
      <p:sp>
        <p:nvSpPr>
          <p:cNvPr id="4" name="Slide Number Placeholder 3">
            <a:extLst>
              <a:ext uri="{FF2B5EF4-FFF2-40B4-BE49-F238E27FC236}">
                <a16:creationId xmlns:a16="http://schemas.microsoft.com/office/drawing/2014/main" id="{C6212BCE-01D5-E557-CAAF-6F0C5ECE317A}"/>
              </a:ext>
            </a:extLst>
          </p:cNvPr>
          <p:cNvSpPr>
            <a:spLocks noGrp="1"/>
          </p:cNvSpPr>
          <p:nvPr>
            <p:ph type="sldNum" sz="quarter" idx="5"/>
          </p:nvPr>
        </p:nvSpPr>
        <p:spPr/>
        <p:txBody>
          <a:bodyPr/>
          <a:lstStyle/>
          <a:p>
            <a:fld id="{6F2B5A30-D7C7-BC4D-A2E8-EEE065D61EFC}" type="slidenum">
              <a:rPr lang="en-US" smtClean="0"/>
              <a:t>13</a:t>
            </a:fld>
            <a:endParaRPr lang="en-US"/>
          </a:p>
        </p:txBody>
      </p:sp>
    </p:spTree>
    <p:extLst>
      <p:ext uri="{BB962C8B-B14F-4D97-AF65-F5344CB8AC3E}">
        <p14:creationId xmlns:p14="http://schemas.microsoft.com/office/powerpoint/2010/main" val="1003657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AC4ED-6C6E-5111-183C-00F80DADE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C1212-4E08-925A-C8C0-002FA8D83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B5FEF-89D9-D85B-5056-190D59C6A772}"/>
              </a:ext>
            </a:extLst>
          </p:cNvPr>
          <p:cNvSpPr>
            <a:spLocks noGrp="1"/>
          </p:cNvSpPr>
          <p:nvPr>
            <p:ph type="body" idx="1"/>
          </p:nvPr>
        </p:nvSpPr>
        <p:spPr>
          <a:xfrm>
            <a:off x="685800" y="4482295"/>
            <a:ext cx="5486400" cy="3897775"/>
          </a:xfrm>
        </p:spPr>
        <p:txBody>
          <a:bodyPr/>
          <a:lstStyle/>
          <a:p>
            <a:r>
              <a:rPr lang="en-US" sz="1200" b="0" i="0" kern="1200" dirty="0">
                <a:solidFill>
                  <a:schemeClr val="tx1"/>
                </a:solidFill>
                <a:effectLst/>
                <a:latin typeface="+mn-lt"/>
                <a:ea typeface="+mn-ea"/>
                <a:cs typeface="+mn-cs"/>
              </a:rPr>
              <a:t>Source: </a:t>
            </a:r>
            <a:r>
              <a:rPr lang="en-US" dirty="0"/>
              <a:t>Lombard et al., 2020: </a:t>
            </a:r>
            <a:r>
              <a:rPr lang="en-US" sz="1200" b="0" i="0" kern="1200" dirty="0">
                <a:solidFill>
                  <a:schemeClr val="tx1"/>
                </a:solidFill>
                <a:effectLst/>
                <a:latin typeface="+mn-lt"/>
                <a:ea typeface="+mn-ea"/>
                <a:cs typeface="+mn-cs"/>
              </a:rPr>
              <a:t>Lombard, J. ∙ Urie, N. ∙ Garry, F. ...Consensus recommendations on calf-and herd-level passive immunity in dairy calves in the United States. </a:t>
            </a:r>
            <a:r>
              <a:rPr lang="en-US" sz="1200" b="0" i="1" kern="1200" dirty="0">
                <a:solidFill>
                  <a:schemeClr val="tx1"/>
                </a:solidFill>
                <a:effectLst/>
                <a:latin typeface="+mn-lt"/>
                <a:ea typeface="+mn-ea"/>
                <a:cs typeface="+mn-cs"/>
              </a:rPr>
              <a:t>J. Dairy Sci.</a:t>
            </a:r>
            <a:r>
              <a:rPr lang="en-US" sz="1200" b="0" i="0" kern="1200" dirty="0">
                <a:solidFill>
                  <a:schemeClr val="tx1"/>
                </a:solidFill>
                <a:effectLst/>
                <a:latin typeface="+mn-lt"/>
                <a:ea typeface="+mn-ea"/>
                <a:cs typeface="+mn-cs"/>
              </a:rPr>
              <a:t> 2020; 103:7611-7624. </a:t>
            </a:r>
            <a:r>
              <a:rPr lang="en-US" sz="1200" b="0" i="0" u="none" strike="noStrike" kern="1200" dirty="0">
                <a:solidFill>
                  <a:schemeClr val="tx1"/>
                </a:solidFill>
                <a:effectLst/>
                <a:latin typeface="+mn-lt"/>
                <a:ea typeface="+mn-ea"/>
                <a:cs typeface="+mn-cs"/>
                <a:hlinkClick r:id="rId3"/>
              </a:rPr>
              <a:t>https://doi.org/10.3168/jds.2019-17955</a:t>
            </a:r>
            <a:r>
              <a:rPr lang="en-US" sz="1200" b="0" i="0" u="none" strike="noStrike" kern="1200" dirty="0">
                <a:solidFill>
                  <a:schemeClr val="tx1"/>
                </a:solidFill>
                <a:effectLst/>
                <a:latin typeface="+mn-lt"/>
                <a:ea typeface="+mn-ea"/>
                <a:cs typeface="+mn-cs"/>
              </a:rPr>
              <a:t>. </a:t>
            </a:r>
            <a:endParaRPr lang="en-US" sz="1200" b="0" i="0" kern="1200" dirty="0">
              <a:solidFill>
                <a:schemeClr val="tx1"/>
              </a:solidFill>
              <a:effectLst/>
              <a:latin typeface="+mn-lt"/>
              <a:ea typeface="+mn-ea"/>
              <a:cs typeface="+mn-cs"/>
            </a:endParaRPr>
          </a:p>
          <a:p>
            <a:endParaRPr lang="en-US" dirty="0"/>
          </a:p>
          <a:p>
            <a:r>
              <a:rPr lang="en-US" dirty="0"/>
              <a:t>Remember how antibodies are transported to the bloodstream after crossing the gut wall? Well, we can collect a blood sample from calves that consumed colostrum and process it into serum. The serum is the watery portion of blood that contains proteins, like antibodies. Since calves need a little bit of time for their own immune systems to turn on, we have to set them up for success with transfer of passive immunity and ultimately, increase their odds of surviving, and not getting as sick. Did you know that there is still 5% of all calves born each year that die in the first few months of life and 30-40% get sick (this is old USDA survey data and another research study from Urie et al., 2018). Feeding them quality colostrum on time can help calves stay healthy!</a:t>
            </a:r>
            <a:endParaRPr lang="en-US" dirty="0">
              <a:ea typeface="Calibri"/>
              <a:cs typeface="Calibri"/>
            </a:endParaRPr>
          </a:p>
          <a:p>
            <a:endParaRPr lang="en-US" dirty="0"/>
          </a:p>
          <a:p>
            <a:r>
              <a:rPr lang="en-US" sz="1200" b="0" i="0" kern="1200" dirty="0">
                <a:solidFill>
                  <a:schemeClr val="tx1"/>
                </a:solidFill>
                <a:effectLst/>
                <a:latin typeface="+mn-lt"/>
                <a:ea typeface="+mn-ea"/>
                <a:cs typeface="+mn-cs"/>
              </a:rPr>
              <a:t>Additional Source, </a:t>
            </a:r>
            <a:r>
              <a:rPr lang="en-US" sz="1200" b="0" i="1" kern="1200" dirty="0">
                <a:solidFill>
                  <a:schemeClr val="tx1"/>
                </a:solidFill>
                <a:effectLst/>
                <a:latin typeface="+mn-lt"/>
                <a:ea typeface="+mn-ea"/>
                <a:cs typeface="+mn-cs"/>
              </a:rPr>
              <a:t>not on slide: </a:t>
            </a:r>
            <a:r>
              <a:rPr lang="en-US" sz="1200" b="0" i="0" kern="1200" dirty="0">
                <a:solidFill>
                  <a:schemeClr val="tx1"/>
                </a:solidFill>
                <a:effectLst/>
                <a:latin typeface="+mn-lt"/>
                <a:ea typeface="+mn-ea"/>
                <a:cs typeface="+mn-cs"/>
              </a:rPr>
              <a:t>Urie et al., 2018: Urie, N.J. ∙ Lombard, J.E. ∙ Shivley, C.B. ... </a:t>
            </a:r>
            <a:r>
              <a:rPr lang="en-US" sz="1200" b="0" i="0" kern="1200" dirty="0" err="1">
                <a:solidFill>
                  <a:schemeClr val="tx1"/>
                </a:solidFill>
                <a:effectLst/>
                <a:latin typeface="+mn-lt"/>
                <a:ea typeface="+mn-ea"/>
                <a:cs typeface="+mn-cs"/>
              </a:rPr>
              <a:t>Preweaned</a:t>
            </a:r>
            <a:r>
              <a:rPr lang="en-US" sz="1200" b="0" i="0" kern="1200" dirty="0">
                <a:solidFill>
                  <a:schemeClr val="tx1"/>
                </a:solidFill>
                <a:effectLst/>
                <a:latin typeface="+mn-lt"/>
                <a:ea typeface="+mn-ea"/>
                <a:cs typeface="+mn-cs"/>
              </a:rPr>
              <a:t> heifer management on US dairy operations: Part V. Factors associated with morbidity and mortality in </a:t>
            </a:r>
            <a:r>
              <a:rPr lang="en-US" sz="1200" b="0" i="0" kern="1200" dirty="0" err="1">
                <a:solidFill>
                  <a:schemeClr val="tx1"/>
                </a:solidFill>
                <a:effectLst/>
                <a:latin typeface="+mn-lt"/>
                <a:ea typeface="+mn-ea"/>
                <a:cs typeface="+mn-cs"/>
              </a:rPr>
              <a:t>preweaned</a:t>
            </a:r>
            <a:r>
              <a:rPr lang="en-US" sz="1200" b="0" i="0" kern="1200" dirty="0">
                <a:solidFill>
                  <a:schemeClr val="tx1"/>
                </a:solidFill>
                <a:effectLst/>
                <a:latin typeface="+mn-lt"/>
                <a:ea typeface="+mn-ea"/>
                <a:cs typeface="+mn-cs"/>
              </a:rPr>
              <a:t> dairy heifer calves. </a:t>
            </a:r>
            <a:r>
              <a:rPr lang="en-US" sz="1200" b="0" i="1" kern="1200" dirty="0">
                <a:solidFill>
                  <a:schemeClr val="tx1"/>
                </a:solidFill>
                <a:effectLst/>
                <a:latin typeface="+mn-lt"/>
                <a:ea typeface="+mn-ea"/>
                <a:cs typeface="+mn-cs"/>
              </a:rPr>
              <a:t>J. Dairy Sci.</a:t>
            </a:r>
            <a:r>
              <a:rPr lang="en-US" sz="1200" b="0" i="0" kern="1200" dirty="0">
                <a:solidFill>
                  <a:schemeClr val="tx1"/>
                </a:solidFill>
                <a:effectLst/>
                <a:latin typeface="+mn-lt"/>
                <a:ea typeface="+mn-ea"/>
                <a:cs typeface="+mn-cs"/>
              </a:rPr>
              <a:t> 2018; 101:9229-9244. </a:t>
            </a:r>
            <a:r>
              <a:rPr lang="en-US" sz="1200" b="0" i="0" u="none" strike="noStrike" kern="1200" dirty="0">
                <a:solidFill>
                  <a:schemeClr val="tx1"/>
                </a:solidFill>
                <a:effectLst/>
                <a:latin typeface="+mn-lt"/>
                <a:ea typeface="+mn-ea"/>
                <a:cs typeface="+mn-cs"/>
                <a:hlinkClick r:id="rId4"/>
              </a:rPr>
              <a:t>https://doi.org/10.3168/jds.2017-14019</a:t>
            </a:r>
            <a:endParaRPr lang="en-US" sz="1200" b="0"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A3B943C-39B6-5FB2-872D-8ECC234C5799}"/>
              </a:ext>
            </a:extLst>
          </p:cNvPr>
          <p:cNvSpPr>
            <a:spLocks noGrp="1"/>
          </p:cNvSpPr>
          <p:nvPr>
            <p:ph type="sldNum" sz="quarter" idx="5"/>
          </p:nvPr>
        </p:nvSpPr>
        <p:spPr/>
        <p:txBody>
          <a:bodyPr/>
          <a:lstStyle/>
          <a:p>
            <a:fld id="{6F2B5A30-D7C7-BC4D-A2E8-EEE065D61EFC}" type="slidenum">
              <a:rPr lang="en-US" smtClean="0"/>
              <a:t>14</a:t>
            </a:fld>
            <a:endParaRPr lang="en-US"/>
          </a:p>
        </p:txBody>
      </p:sp>
    </p:spTree>
    <p:extLst>
      <p:ext uri="{BB962C8B-B14F-4D97-AF65-F5344CB8AC3E}">
        <p14:creationId xmlns:p14="http://schemas.microsoft.com/office/powerpoint/2010/main" val="3322433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0A746-B228-B6D5-A7FB-0A77AF439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0EF05-2988-A5E4-126D-706DD24770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A230528-ECFB-22A3-B138-B929877B32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47B1736-E145-2171-FB60-FFD05A093FCC}"/>
              </a:ext>
            </a:extLst>
          </p:cNvPr>
          <p:cNvSpPr>
            <a:spLocks noGrp="1"/>
          </p:cNvSpPr>
          <p:nvPr>
            <p:ph type="sldNum" sz="quarter" idx="5"/>
          </p:nvPr>
        </p:nvSpPr>
        <p:spPr/>
        <p:txBody>
          <a:bodyPr/>
          <a:lstStyle/>
          <a:p>
            <a:fld id="{6F2B5A30-D7C7-BC4D-A2E8-EEE065D61EFC}" type="slidenum">
              <a:rPr lang="en-US" smtClean="0"/>
              <a:t>15</a:t>
            </a:fld>
            <a:endParaRPr lang="en-US"/>
          </a:p>
        </p:txBody>
      </p:sp>
    </p:spTree>
    <p:extLst>
      <p:ext uri="{BB962C8B-B14F-4D97-AF65-F5344CB8AC3E}">
        <p14:creationId xmlns:p14="http://schemas.microsoft.com/office/powerpoint/2010/main" val="2941473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66545-3E67-D876-BB34-48D1179C3F7C}"/>
            </a:ext>
          </a:extLst>
        </p:cNvPr>
        <p:cNvGrpSpPr/>
        <p:nvPr/>
      </p:nvGrpSpPr>
      <p:grpSpPr>
        <a:xfrm>
          <a:off x="0" y="0"/>
          <a:ext cx="0" cy="0"/>
          <a:chOff x="0" y="0"/>
          <a:chExt cx="0" cy="0"/>
        </a:xfrm>
      </p:grpSpPr>
      <p:sp>
        <p:nvSpPr>
          <p:cNvPr id="4098" name="Rectangle 7">
            <a:extLst>
              <a:ext uri="{FF2B5EF4-FFF2-40B4-BE49-F238E27FC236}">
                <a16:creationId xmlns:a16="http://schemas.microsoft.com/office/drawing/2014/main" id="{6B95EA4A-B7A9-226E-F3F2-D70A1EB33DDD}"/>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9250F980-2FFE-4C72-BEB5-B977AC8407A4}"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49" charset="-128"/>
                <a:cs typeface="+mn-cs"/>
              </a:rPr>
              <a:pPr marL="0" marR="0" lvl="0" indent="0" algn="r" defTabSz="3429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49" charset="-128"/>
              <a:cs typeface="+mn-cs"/>
            </a:endParaRPr>
          </a:p>
        </p:txBody>
      </p:sp>
      <p:sp>
        <p:nvSpPr>
          <p:cNvPr id="4099" name="Rectangle 2">
            <a:extLst>
              <a:ext uri="{FF2B5EF4-FFF2-40B4-BE49-F238E27FC236}">
                <a16:creationId xmlns:a16="http://schemas.microsoft.com/office/drawing/2014/main" id="{D434B6FB-87B4-2045-9999-B2D8B6612C54}"/>
              </a:ext>
            </a:extLst>
          </p:cNvPr>
          <p:cNvSpPr>
            <a:spLocks noGrp="1" noRot="1" noChangeAspect="1" noChangeArrowheads="1" noTextEdit="1"/>
          </p:cNvSpPr>
          <p:nvPr>
            <p:ph type="sldImg"/>
          </p:nvPr>
        </p:nvSpPr>
        <p:spPr>
          <a:ln/>
        </p:spPr>
        <p:txBody>
          <a:bodyPr/>
          <a:lstStyle/>
          <a:p>
            <a:endParaRPr lang="en-US"/>
          </a:p>
        </p:txBody>
      </p:sp>
      <p:sp>
        <p:nvSpPr>
          <p:cNvPr id="4100" name="Rectangle 3">
            <a:extLst>
              <a:ext uri="{FF2B5EF4-FFF2-40B4-BE49-F238E27FC236}">
                <a16:creationId xmlns:a16="http://schemas.microsoft.com/office/drawing/2014/main" id="{8883A4FF-FC19-8EC5-3DA2-A77066DCBA76}"/>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98977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296631"/>
            <a:ext cx="7772400" cy="976474"/>
          </a:xfrm>
          <a:prstGeom prst="rect">
            <a:avLst/>
          </a:prstGeom>
        </p:spPr>
        <p:txBody>
          <a:bodyPr>
            <a:normAutofit/>
          </a:bodyPr>
          <a:lstStyle>
            <a:lvl1pPr algn="l">
              <a:defRPr sz="2700" b="0" i="0" baseline="0">
                <a:ln>
                  <a:noFill/>
                </a:ln>
                <a:solidFill>
                  <a:srgbClr val="18453B"/>
                </a:solidFill>
                <a:latin typeface="Gotham-Bold"/>
                <a:cs typeface="Gotham-Bold"/>
              </a:defRPr>
            </a:lvl1pPr>
          </a:lstStyle>
          <a:p>
            <a:r>
              <a:rPr lang="en-US"/>
              <a:t>Presentation Title</a:t>
            </a:r>
          </a:p>
        </p:txBody>
      </p:sp>
      <p:sp>
        <p:nvSpPr>
          <p:cNvPr id="3" name="Subtitle 2"/>
          <p:cNvSpPr>
            <a:spLocks noGrp="1"/>
          </p:cNvSpPr>
          <p:nvPr>
            <p:ph type="subTitle" idx="1"/>
          </p:nvPr>
        </p:nvSpPr>
        <p:spPr>
          <a:xfrm>
            <a:off x="685800" y="2273105"/>
            <a:ext cx="7772400" cy="1576767"/>
          </a:xfrm>
          <a:prstGeom prst="rect">
            <a:avLst/>
          </a:prstGeom>
        </p:spPr>
        <p:txBody>
          <a:bodyPr anchor="t">
            <a:normAutofit/>
          </a:bodyPr>
          <a:lstStyle>
            <a:lvl1pPr marL="0" indent="0" algn="l">
              <a:buNone/>
              <a:defRPr sz="1800" b="0" i="0">
                <a:solidFill>
                  <a:schemeClr val="tx1">
                    <a:lumMod val="65000"/>
                    <a:lumOff val="35000"/>
                  </a:schemeClr>
                </a:solidFill>
                <a:latin typeface="Gotham Book"/>
                <a:cs typeface="Gotham Book"/>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D803B8FA-BCB0-5D4D-9E0C-8594CF5A2264}" type="datetime1">
              <a:rPr lang="en-US"/>
              <a:pPr>
                <a:defRPr/>
              </a:pPr>
              <a:t>10/8/2026</a:t>
            </a:fld>
            <a:endParaRPr lang="en-US"/>
          </a:p>
        </p:txBody>
      </p:sp>
      <p:sp>
        <p:nvSpPr>
          <p:cNvPr id="5"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205D934E-3E61-264D-8682-F58928E18B8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936455"/>
            <a:ext cx="8229600" cy="360175"/>
          </a:xfrm>
          <a:prstGeom prst="rect">
            <a:avLst/>
          </a:prstGeom>
        </p:spPr>
        <p:txBody>
          <a:bodyPr>
            <a:normAutofit/>
          </a:bodyPr>
          <a:lstStyle>
            <a:lvl1pPr algn="l">
              <a:defRPr sz="2700" b="0" i="0" baseline="0">
                <a:solidFill>
                  <a:srgbClr val="18453B"/>
                </a:solidFill>
                <a:latin typeface="Gotham-Bold"/>
                <a:cs typeface="Gotham-Bold"/>
              </a:defRPr>
            </a:lvl1pPr>
          </a:lstStyle>
          <a:p>
            <a:r>
              <a:rPr lang="en-US"/>
              <a:t>1 column</a:t>
            </a:r>
          </a:p>
        </p:txBody>
      </p:sp>
      <p:sp>
        <p:nvSpPr>
          <p:cNvPr id="3" name="Content Placeholder 2"/>
          <p:cNvSpPr>
            <a:spLocks noGrp="1"/>
          </p:cNvSpPr>
          <p:nvPr>
            <p:ph idx="1"/>
          </p:nvPr>
        </p:nvSpPr>
        <p:spPr>
          <a:xfrm>
            <a:off x="457200" y="1544752"/>
            <a:ext cx="8229600" cy="3049871"/>
          </a:xfrm>
          <a:prstGeom prst="rect">
            <a:avLst/>
          </a:prstGeom>
        </p:spPr>
        <p:txBody>
          <a:bodyPr/>
          <a:lstStyle>
            <a:lvl1pPr>
              <a:buClr>
                <a:srgbClr val="18453B"/>
              </a:buClr>
              <a:buFont typeface="Arial"/>
              <a:buChar char="•"/>
              <a:defRPr sz="2100" b="0" i="0">
                <a:solidFill>
                  <a:srgbClr val="595959"/>
                </a:solidFill>
                <a:latin typeface="Gotham Book"/>
                <a:cs typeface="Gotham Book"/>
              </a:defRPr>
            </a:lvl1pPr>
            <a:lvl2pPr>
              <a:buClr>
                <a:schemeClr val="tx1">
                  <a:lumMod val="75000"/>
                  <a:lumOff val="25000"/>
                </a:schemeClr>
              </a:buClr>
              <a:buSzPct val="85000"/>
              <a:buFont typeface="Arial"/>
              <a:buChar char="•"/>
              <a:defRPr sz="1800" b="0" i="0">
                <a:solidFill>
                  <a:srgbClr val="595959"/>
                </a:solidFill>
                <a:latin typeface="Gotham Book"/>
                <a:cs typeface="Gotham Book"/>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C93AF409-9F3D-4144-905F-D667DBFB2192}" type="datetime1">
              <a:rPr lang="en-US"/>
              <a:pPr>
                <a:defRPr/>
              </a:pPr>
              <a:t>10/8/2026</a:t>
            </a:fld>
            <a:endParaRPr lang="en-US"/>
          </a:p>
        </p:txBody>
      </p:sp>
      <p:sp>
        <p:nvSpPr>
          <p:cNvPr id="5"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0B4461CB-4CA9-2A43-A3FA-624E1DA485A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752366"/>
            <a:ext cx="8229600" cy="656319"/>
          </a:xfrm>
          <a:prstGeom prst="rect">
            <a:avLst/>
          </a:prstGeom>
        </p:spPr>
        <p:txBody>
          <a:bodyPr>
            <a:normAutofit/>
          </a:bodyPr>
          <a:lstStyle>
            <a:lvl1pPr algn="l">
              <a:defRPr sz="2700" b="0" i="0" baseline="0">
                <a:solidFill>
                  <a:srgbClr val="18453B"/>
                </a:solidFill>
                <a:latin typeface="Gotham-Bold"/>
                <a:cs typeface="Gotham-Bold"/>
              </a:defRPr>
            </a:lvl1pPr>
          </a:lstStyle>
          <a:p>
            <a:r>
              <a:rPr lang="en-US"/>
              <a:t>2 columns</a:t>
            </a:r>
          </a:p>
        </p:txBody>
      </p:sp>
      <p:sp>
        <p:nvSpPr>
          <p:cNvPr id="3" name="Content Placeholder 2"/>
          <p:cNvSpPr>
            <a:spLocks noGrp="1"/>
          </p:cNvSpPr>
          <p:nvPr>
            <p:ph idx="1"/>
          </p:nvPr>
        </p:nvSpPr>
        <p:spPr>
          <a:xfrm>
            <a:off x="457200" y="1544751"/>
            <a:ext cx="3950704" cy="3222512"/>
          </a:xfrm>
          <a:prstGeom prst="rect">
            <a:avLst/>
          </a:prstGeom>
        </p:spPr>
        <p:txBody>
          <a:bodyPr/>
          <a:lstStyle>
            <a:lvl1pPr>
              <a:buClr>
                <a:schemeClr val="tx1">
                  <a:lumMod val="75000"/>
                  <a:lumOff val="25000"/>
                </a:schemeClr>
              </a:buClr>
              <a:buFont typeface="Arial"/>
              <a:buChar char="•"/>
              <a:defRPr sz="2100" b="0" i="0">
                <a:solidFill>
                  <a:schemeClr val="tx1">
                    <a:lumMod val="65000"/>
                    <a:lumOff val="35000"/>
                  </a:schemeClr>
                </a:solidFill>
                <a:latin typeface="Gotham Book"/>
                <a:cs typeface="Gotham Book"/>
              </a:defRPr>
            </a:lvl1pPr>
            <a:lvl2pPr>
              <a:buClr>
                <a:schemeClr val="tx1">
                  <a:lumMod val="75000"/>
                  <a:lumOff val="25000"/>
                </a:schemeClr>
              </a:buClr>
              <a:buSzPct val="85000"/>
              <a:buFont typeface="Arial"/>
              <a:buChar char="•"/>
              <a:defRPr sz="1800" b="0" i="0">
                <a:solidFill>
                  <a:schemeClr val="tx1">
                    <a:lumMod val="65000"/>
                    <a:lumOff val="35000"/>
                  </a:schemeClr>
                </a:solidFill>
                <a:latin typeface="Gotham Book"/>
                <a:cs typeface="Gotham Book"/>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3849B177-5D8B-7A43-B9D4-2D03D1F64BD4}" type="datetime1">
              <a:rPr lang="en-US"/>
              <a:pPr>
                <a:defRPr/>
              </a:pPr>
              <a:t>10/8/2026</a:t>
            </a:fld>
            <a:endParaRPr lang="en-US"/>
          </a:p>
        </p:txBody>
      </p:sp>
      <p:sp>
        <p:nvSpPr>
          <p:cNvPr id="6"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4599938D-0427-3542-974E-F7CD887B3868}" type="slidenum">
              <a:rPr lang="en-US"/>
              <a:pPr>
                <a:defRPr/>
              </a:pPr>
              <a:t>‹#›</a:t>
            </a:fld>
            <a:endParaRPr lang="en-US"/>
          </a:p>
        </p:txBody>
      </p:sp>
      <p:sp>
        <p:nvSpPr>
          <p:cNvPr id="8" name="Content Placeholder 2"/>
          <p:cNvSpPr>
            <a:spLocks noGrp="1"/>
          </p:cNvSpPr>
          <p:nvPr>
            <p:ph idx="13"/>
          </p:nvPr>
        </p:nvSpPr>
        <p:spPr>
          <a:xfrm>
            <a:off x="4736096" y="1544751"/>
            <a:ext cx="3950704" cy="3222512"/>
          </a:xfrm>
          <a:prstGeom prst="rect">
            <a:avLst/>
          </a:prstGeom>
        </p:spPr>
        <p:txBody>
          <a:bodyPr/>
          <a:lstStyle>
            <a:lvl1pPr>
              <a:buClr>
                <a:schemeClr val="tx1">
                  <a:lumMod val="75000"/>
                  <a:lumOff val="25000"/>
                </a:schemeClr>
              </a:buClr>
              <a:buFont typeface="Wingdings" charset="2"/>
              <a:buChar char="§"/>
              <a:defRPr sz="2100" b="0" i="0">
                <a:solidFill>
                  <a:schemeClr val="tx1">
                    <a:lumMod val="65000"/>
                    <a:lumOff val="35000"/>
                  </a:schemeClr>
                </a:solidFill>
                <a:latin typeface="Gotham Book"/>
                <a:cs typeface="Gotham Book"/>
              </a:defRPr>
            </a:lvl1pPr>
            <a:lvl2pPr>
              <a:buClr>
                <a:schemeClr val="tx1">
                  <a:lumMod val="75000"/>
                  <a:lumOff val="25000"/>
                </a:schemeClr>
              </a:buClr>
              <a:buFont typeface="Wingdings" charset="2"/>
              <a:buChar char="§"/>
              <a:defRPr sz="1800" b="0" i="0">
                <a:solidFill>
                  <a:schemeClr val="tx1">
                    <a:lumMod val="65000"/>
                    <a:lumOff val="35000"/>
                  </a:schemeClr>
                </a:solidFill>
                <a:latin typeface="Gotham Book"/>
                <a:cs typeface="Gotham Book"/>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832405"/>
            <a:ext cx="8229600" cy="616299"/>
          </a:xfrm>
          <a:prstGeom prst="rect">
            <a:avLst/>
          </a:prstGeom>
        </p:spPr>
        <p:txBody>
          <a:bodyPr>
            <a:normAutofit/>
          </a:bodyPr>
          <a:lstStyle>
            <a:lvl1pPr algn="l">
              <a:defRPr sz="2700" b="0" i="0">
                <a:solidFill>
                  <a:srgbClr val="18453B"/>
                </a:solidFill>
                <a:latin typeface="Gotham-Bold"/>
                <a:cs typeface="Gotham-Bold"/>
              </a:defRPr>
            </a:lvl1pPr>
          </a:lstStyle>
          <a:p>
            <a:r>
              <a:rPr lang="en-US"/>
              <a:t>1 column, no bullets</a:t>
            </a:r>
          </a:p>
        </p:txBody>
      </p:sp>
      <p:sp>
        <p:nvSpPr>
          <p:cNvPr id="3" name="Content Placeholder 2"/>
          <p:cNvSpPr>
            <a:spLocks noGrp="1"/>
          </p:cNvSpPr>
          <p:nvPr>
            <p:ph idx="1"/>
          </p:nvPr>
        </p:nvSpPr>
        <p:spPr>
          <a:xfrm>
            <a:off x="457200" y="1560759"/>
            <a:ext cx="8229600" cy="3018124"/>
          </a:xfrm>
          <a:prstGeom prst="rect">
            <a:avLst/>
          </a:prstGeom>
        </p:spPr>
        <p:txBody>
          <a:bodyPr wrap="square" numCol="1" anchor="t"/>
          <a:lstStyle>
            <a:lvl1pPr marL="0" indent="0" algn="l">
              <a:buClr>
                <a:schemeClr val="tx1">
                  <a:lumMod val="75000"/>
                  <a:lumOff val="25000"/>
                </a:schemeClr>
              </a:buClr>
              <a:buFontTx/>
              <a:buNone/>
              <a:defRPr sz="1800" b="0" i="0" baseline="0">
                <a:solidFill>
                  <a:schemeClr val="tx1">
                    <a:lumMod val="75000"/>
                    <a:lumOff val="25000"/>
                  </a:schemeClr>
                </a:solidFill>
                <a:latin typeface="Gotham Book"/>
                <a:cs typeface="Gotham Book"/>
              </a:defRPr>
            </a:lvl1pPr>
            <a:lvl2pPr marL="0" indent="0" algn="l">
              <a:buClr>
                <a:schemeClr val="tx1">
                  <a:lumMod val="75000"/>
                  <a:lumOff val="25000"/>
                </a:schemeClr>
              </a:buClr>
              <a:buFontTx/>
              <a:buNone/>
              <a:defRPr sz="1500" b="0" i="0">
                <a:solidFill>
                  <a:schemeClr val="tx1">
                    <a:lumMod val="75000"/>
                    <a:lumOff val="25000"/>
                  </a:schemeClr>
                </a:solidFill>
                <a:latin typeface="Gotham Book"/>
                <a:cs typeface="Gotham Book"/>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9F847968-A88B-B947-87AA-BB83F906ED2F}" type="datetime1">
              <a:rPr lang="en-US"/>
              <a:pPr>
                <a:defRPr/>
              </a:pPr>
              <a:t>10/8/2026</a:t>
            </a:fld>
            <a:endParaRPr lang="en-US"/>
          </a:p>
        </p:txBody>
      </p:sp>
      <p:sp>
        <p:nvSpPr>
          <p:cNvPr id="6"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4DCE0E26-47BB-FF4B-814B-E43C1B98F5D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56319"/>
            <a:ext cx="8229600" cy="543832"/>
          </a:xfrm>
          <a:prstGeom prst="rect">
            <a:avLst/>
          </a:prstGeom>
        </p:spPr>
        <p:txBody>
          <a:bodyPr>
            <a:normAutofit/>
          </a:bodyPr>
          <a:lstStyle>
            <a:lvl1pPr algn="l">
              <a:defRPr sz="2700" b="0" i="0">
                <a:solidFill>
                  <a:srgbClr val="18453B"/>
                </a:solidFill>
                <a:latin typeface="Gotham-Bold"/>
                <a:cs typeface="Gotham-Bold"/>
              </a:defRPr>
            </a:lvl1pPr>
          </a:lstStyle>
          <a:p>
            <a:r>
              <a:rPr lang="en-US"/>
              <a:t>1 column with numbers</a:t>
            </a:r>
          </a:p>
        </p:txBody>
      </p:sp>
      <p:sp>
        <p:nvSpPr>
          <p:cNvPr id="3" name="Content Placeholder 2"/>
          <p:cNvSpPr>
            <a:spLocks noGrp="1"/>
          </p:cNvSpPr>
          <p:nvPr>
            <p:ph idx="1"/>
          </p:nvPr>
        </p:nvSpPr>
        <p:spPr>
          <a:xfrm>
            <a:off x="457200" y="1256179"/>
            <a:ext cx="8229600" cy="3314700"/>
          </a:xfrm>
          <a:prstGeom prst="rect">
            <a:avLst/>
          </a:prstGeom>
        </p:spPr>
        <p:txBody>
          <a:bodyPr wrap="square" numCol="1" anchor="t"/>
          <a:lstStyle>
            <a:lvl1pPr marL="342900" indent="-342900" algn="l">
              <a:buClr>
                <a:schemeClr val="tx1">
                  <a:lumMod val="75000"/>
                  <a:lumOff val="25000"/>
                </a:schemeClr>
              </a:buClr>
              <a:buFont typeface="+mj-lt"/>
              <a:buAutoNum type="arabicPeriod"/>
              <a:defRPr sz="1800" b="0" i="0" baseline="0">
                <a:solidFill>
                  <a:schemeClr val="tx1">
                    <a:lumMod val="75000"/>
                    <a:lumOff val="25000"/>
                  </a:schemeClr>
                </a:solidFill>
                <a:latin typeface="Gotham Book"/>
                <a:cs typeface="Gotham Book"/>
              </a:defRPr>
            </a:lvl1pPr>
            <a:lvl2pPr marL="342900" indent="137160" algn="l">
              <a:buClr>
                <a:schemeClr val="tx1">
                  <a:lumMod val="75000"/>
                  <a:lumOff val="25000"/>
                </a:schemeClr>
              </a:buClr>
              <a:buSzPct val="85000"/>
              <a:buFont typeface="Arial"/>
              <a:buChar char="•"/>
              <a:defRPr sz="1500" b="0" i="0">
                <a:solidFill>
                  <a:schemeClr val="tx1">
                    <a:lumMod val="75000"/>
                    <a:lumOff val="25000"/>
                  </a:schemeClr>
                </a:solidFill>
                <a:latin typeface="Gotham Book"/>
                <a:cs typeface="Gotham Book"/>
              </a:defRPr>
            </a:lvl2pPr>
            <a:lvl3pPr>
              <a:buClr>
                <a:schemeClr val="tx1">
                  <a:lumMod val="75000"/>
                  <a:lumOff val="25000"/>
                </a:schemeClr>
              </a:buClr>
              <a:defRPr sz="15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04B2702C-F183-E649-BBAD-4C35648D6001}" type="datetime1">
              <a:rPr lang="en-US"/>
              <a:pPr>
                <a:defRPr/>
              </a:pPr>
              <a:t>10/8/2026</a:t>
            </a:fld>
            <a:endParaRPr lang="en-US"/>
          </a:p>
        </p:txBody>
      </p:sp>
      <p:sp>
        <p:nvSpPr>
          <p:cNvPr id="7"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8"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14362E17-3E5F-5C4D-AFD9-BBBB918BE23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EA93B-AAB0-334B-B922-03FC68A74E9B}"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15C2571C-F751-A443-A652-AB59BF56797A}" type="slidenum">
              <a:rPr lang="en-US" smtClean="0"/>
              <a:pPr/>
              <a:t>‹#›</a:t>
            </a:fld>
            <a:endParaRPr lang="en-US"/>
          </a:p>
        </p:txBody>
      </p:sp>
    </p:spTree>
    <p:extLst>
      <p:ext uri="{BB962C8B-B14F-4D97-AF65-F5344CB8AC3E}">
        <p14:creationId xmlns:p14="http://schemas.microsoft.com/office/powerpoint/2010/main" val="308179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Masthead" descr="Green bar with white Michigan State University logo">
            <a:extLst>
              <a:ext uri="{FF2B5EF4-FFF2-40B4-BE49-F238E27FC236}">
                <a16:creationId xmlns:a16="http://schemas.microsoft.com/office/drawing/2014/main" id="{F751423D-460A-8D48-BFE6-94DFB5FF1A34}"/>
              </a:ext>
            </a:extLst>
          </p:cNvPr>
          <p:cNvGrpSpPr/>
          <p:nvPr userDrawn="1"/>
        </p:nvGrpSpPr>
        <p:grpSpPr>
          <a:xfrm>
            <a:off x="0" y="0"/>
            <a:ext cx="9144000" cy="525931"/>
            <a:chOff x="0" y="0"/>
            <a:chExt cx="9144000" cy="525931"/>
          </a:xfrm>
        </p:grpSpPr>
        <p:sp>
          <p:nvSpPr>
            <p:cNvPr id="15" name="Rectangle 14">
              <a:extLst>
                <a:ext uri="{FF2B5EF4-FFF2-40B4-BE49-F238E27FC236}">
                  <a16:creationId xmlns:a16="http://schemas.microsoft.com/office/drawing/2014/main" id="{2353D9AC-16D2-B046-844D-A5AA6F592592}"/>
                </a:ext>
                <a:ext uri="{C183D7F6-B498-43B3-948B-1728B52AA6E4}">
                  <adec:decorative xmlns:adec="http://schemas.microsoft.com/office/drawing/2017/decorative" val="1"/>
                </a:ext>
              </a:extLst>
            </p:cNvPr>
            <p:cNvSpPr/>
            <p:nvPr userDrawn="1"/>
          </p:nvSpPr>
          <p:spPr>
            <a:xfrm>
              <a:off x="0" y="480212"/>
              <a:ext cx="9144000" cy="45719"/>
            </a:xfrm>
            <a:prstGeom prst="rect">
              <a:avLst/>
            </a:prstGeom>
            <a:solidFill>
              <a:srgbClr val="67C521"/>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0306FB2-2B78-0E4C-A04D-646E74CE03CA}"/>
                </a:ext>
                <a:ext uri="{C183D7F6-B498-43B3-948B-1728B52AA6E4}">
                  <adec:decorative xmlns:adec="http://schemas.microsoft.com/office/drawing/2017/decorative" val="1"/>
                </a:ext>
              </a:extLst>
            </p:cNvPr>
            <p:cNvSpPr/>
            <p:nvPr userDrawn="1"/>
          </p:nvSpPr>
          <p:spPr>
            <a:xfrm>
              <a:off x="0" y="0"/>
              <a:ext cx="9144000" cy="490559"/>
            </a:xfrm>
            <a:prstGeom prst="rect">
              <a:avLst/>
            </a:prstGeom>
            <a:solidFill>
              <a:srgbClr val="18453B"/>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descr="Michigan State University logo">
              <a:extLst>
                <a:ext uri="{FF2B5EF4-FFF2-40B4-BE49-F238E27FC236}">
                  <a16:creationId xmlns:a16="http://schemas.microsoft.com/office/drawing/2014/main" id="{A35C5DD8-D6DD-3C44-AEF7-4C8A984CFC38}"/>
                </a:ext>
              </a:extLst>
            </p:cNvPr>
            <p:cNvPicPr>
              <a:picLocks noChangeAspect="1"/>
            </p:cNvPicPr>
            <p:nvPr userDrawn="1"/>
          </p:nvPicPr>
          <p:blipFill>
            <a:blip r:embed="rId8"/>
            <a:stretch>
              <a:fillRect/>
            </a:stretch>
          </p:blipFill>
          <p:spPr>
            <a:xfrm>
              <a:off x="6109791" y="124350"/>
              <a:ext cx="2914883" cy="246063"/>
            </a:xfrm>
            <a:prstGeom prst="rect">
              <a:avLst/>
            </a:prstGeom>
          </p:spPr>
        </p:pic>
      </p:gr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lumMod val="65000"/>
                    <a:lumOff val="35000"/>
                  </a:schemeClr>
                </a:solidFill>
                <a:latin typeface="Gotham Book"/>
                <a:ea typeface="+mn-ea"/>
                <a:cs typeface="+mn-cs"/>
              </a:defRPr>
            </a:lvl1pPr>
          </a:lstStyle>
          <a:p>
            <a:pPr>
              <a:defRPr/>
            </a:pPr>
            <a:fld id="{FB44CCF9-D185-2447-94DE-2F097F7C2422}" type="datetime1">
              <a:rPr lang="en-US"/>
              <a:pPr>
                <a:defRPr/>
              </a:pPr>
              <a:t>10/8/2026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lumMod val="65000"/>
                    <a:lumOff val="35000"/>
                  </a:schemeClr>
                </a:solidFill>
                <a:latin typeface="Gotham Book"/>
                <a:ea typeface="+mn-ea"/>
                <a:cs typeface="+mn-cs"/>
              </a:defRPr>
            </a:lvl1pPr>
          </a:lstStyle>
          <a:p>
            <a:pPr>
              <a:defRPr/>
            </a:pPr>
            <a:r>
              <a:rPr lang="en-US"/>
              <a:t>Footer</a:t>
            </a: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900">
                <a:ln>
                  <a:noFill/>
                </a:ln>
                <a:solidFill>
                  <a:schemeClr val="tx1">
                    <a:lumMod val="65000"/>
                    <a:lumOff val="35000"/>
                  </a:schemeClr>
                </a:solidFill>
                <a:latin typeface="Gotham Book"/>
                <a:ea typeface="+mn-ea"/>
                <a:cs typeface="+mn-cs"/>
              </a:defRPr>
            </a:lvl1pPr>
          </a:lstStyle>
          <a:p>
            <a:pPr>
              <a:defRPr/>
            </a:pPr>
            <a:fld id="{E1544D71-77D6-5B4F-A1FC-5CA064DBD1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8" r:id="rId4"/>
    <p:sldLayoutId id="2147483697" r:id="rId5"/>
    <p:sldLayoutId id="2147483699" r:id="rId6"/>
  </p:sldLayoutIdLst>
  <p:txStyles>
    <p:titleStyle>
      <a:lvl1pPr algn="ctr" defTabSz="342900" rtl="0" eaLnBrk="1" fontAlgn="base" hangingPunct="1">
        <a:spcBef>
          <a:spcPct val="0"/>
        </a:spcBef>
        <a:spcAft>
          <a:spcPct val="0"/>
        </a:spcAft>
        <a:defRPr sz="3300" kern="1200">
          <a:solidFill>
            <a:schemeClr val="tx1"/>
          </a:solidFill>
          <a:latin typeface="Gotham Book"/>
          <a:ea typeface="ＭＳ Ｐゴシック" charset="-128"/>
          <a:cs typeface="ＭＳ Ｐゴシック" charset="-128"/>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ＭＳ Ｐゴシック" charset="-128"/>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Gotham Book"/>
          <a:ea typeface="ＭＳ Ｐゴシック" charset="-128"/>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Gotham Book"/>
          <a:ea typeface="ＭＳ Ｐゴシック" charset="-128"/>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Gotham Book"/>
          <a:ea typeface="ＭＳ Ｐゴシック" charset="-128"/>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Gotham Book"/>
          <a:ea typeface="ＭＳ Ｐゴシック"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heic"/><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reamy colostrum bottle">
            <a:extLst>
              <a:ext uri="{FF2B5EF4-FFF2-40B4-BE49-F238E27FC236}">
                <a16:creationId xmlns:a16="http://schemas.microsoft.com/office/drawing/2014/main" id="{37A9DBB4-3E46-E244-E551-DD77F14BCC7C}"/>
              </a:ext>
            </a:extLst>
          </p:cNvPr>
          <p:cNvPicPr>
            <a:picLocks noChangeAspect="1"/>
          </p:cNvPicPr>
          <p:nvPr/>
        </p:nvPicPr>
        <p:blipFill>
          <a:blip r:embed="rId3"/>
          <a:srcRect l="10358" r="14584"/>
          <a:stretch>
            <a:fillRect/>
          </a:stretch>
        </p:blipFill>
        <p:spPr>
          <a:xfrm>
            <a:off x="7315569" y="750439"/>
            <a:ext cx="1703995" cy="2270214"/>
          </a:xfrm>
          <a:prstGeom prst="rect">
            <a:avLst/>
          </a:prstGeom>
        </p:spPr>
      </p:pic>
      <p:sp>
        <p:nvSpPr>
          <p:cNvPr id="8194" name="Title 1"/>
          <p:cNvSpPr>
            <a:spLocks noGrp="1"/>
          </p:cNvSpPr>
          <p:nvPr>
            <p:ph type="ctrTitle"/>
          </p:nvPr>
        </p:nvSpPr>
        <p:spPr bwMode="auto">
          <a:xfrm>
            <a:off x="2026798" y="1041363"/>
            <a:ext cx="5629951" cy="872865"/>
          </a:xfrm>
          <a:noFill/>
          <a:ln>
            <a:miter lim="800000"/>
            <a:headEnd/>
            <a:tailEnd/>
          </a:ln>
        </p:spPr>
        <p:txBody>
          <a:bodyPr vert="horz" wrap="square" lIns="68580" tIns="34290" rIns="68580" bIns="34290" numCol="1" anchor="t" anchorCtr="0" compatLnSpc="1">
            <a:prstTxWarp prst="textNoShape">
              <a:avLst/>
            </a:prstTxWarp>
            <a:noAutofit/>
          </a:bodyPr>
          <a:lstStyle/>
          <a:p>
            <a:pPr algn="ctr" eaLnBrk="1" hangingPunct="1"/>
            <a:r>
              <a:rPr lang="en-US" sz="2800" b="1" dirty="0">
                <a:latin typeface="Arial"/>
                <a:ea typeface="Arial" charset="0"/>
                <a:cs typeface="Arial"/>
              </a:rPr>
              <a:t>CALF PHYSIOLOGY: why is the timing of colostrum important?</a:t>
            </a:r>
          </a:p>
        </p:txBody>
      </p:sp>
      <p:sp>
        <p:nvSpPr>
          <p:cNvPr id="3" name="Subtitle 2"/>
          <p:cNvSpPr>
            <a:spLocks noGrp="1"/>
          </p:cNvSpPr>
          <p:nvPr>
            <p:ph type="subTitle" idx="1"/>
          </p:nvPr>
        </p:nvSpPr>
        <p:spPr>
          <a:xfrm>
            <a:off x="2458912" y="2022176"/>
            <a:ext cx="4697704" cy="1564106"/>
          </a:xfrm>
        </p:spPr>
        <p:txBody>
          <a:bodyPr>
            <a:normAutofit/>
          </a:bodyPr>
          <a:lstStyle/>
          <a:p>
            <a:pPr algn="ctr" fontAlgn="auto">
              <a:spcAft>
                <a:spcPts val="0"/>
              </a:spcAft>
              <a:defRPr/>
            </a:pPr>
            <a:r>
              <a:rPr lang="en-US" dirty="0">
                <a:solidFill>
                  <a:schemeClr val="tx1"/>
                </a:solidFill>
                <a:latin typeface="Arial" charset="0"/>
                <a:ea typeface="Arial" charset="0"/>
                <a:cs typeface="Arial" charset="0"/>
              </a:rPr>
              <a:t>4-H Dairy Spin Club and Quiz Bowl Review</a:t>
            </a:r>
          </a:p>
          <a:p>
            <a:pPr fontAlgn="auto">
              <a:spcAft>
                <a:spcPts val="0"/>
              </a:spcAft>
              <a:defRPr/>
            </a:pPr>
            <a:endParaRPr lang="en-US" dirty="0">
              <a:solidFill>
                <a:schemeClr val="tx1"/>
              </a:solidFill>
              <a:latin typeface="Arial" charset="0"/>
              <a:ea typeface="Arial" charset="0"/>
              <a:cs typeface="Arial" charset="0"/>
            </a:endParaRPr>
          </a:p>
          <a:p>
            <a:pPr fontAlgn="auto">
              <a:spcAft>
                <a:spcPts val="0"/>
              </a:spcAft>
              <a:defRPr/>
            </a:pPr>
            <a:endParaRPr lang="en-US" dirty="0">
              <a:solidFill>
                <a:schemeClr val="tx1"/>
              </a:solidFill>
              <a:latin typeface="Arial" charset="0"/>
              <a:ea typeface="Arial" charset="0"/>
              <a:cs typeface="Arial" charset="0"/>
            </a:endParaRPr>
          </a:p>
        </p:txBody>
      </p:sp>
      <p:pic>
        <p:nvPicPr>
          <p:cNvPr id="4" name="Picture 3">
            <a:extLst>
              <a:ext uri="{FF2B5EF4-FFF2-40B4-BE49-F238E27FC236}">
                <a16:creationId xmlns:a16="http://schemas.microsoft.com/office/drawing/2014/main" id="{16816E69-7A79-C522-D791-CB38825A12D2}"/>
              </a:ext>
            </a:extLst>
          </p:cNvPr>
          <p:cNvPicPr>
            <a:picLocks noChangeAspect="1"/>
          </p:cNvPicPr>
          <p:nvPr/>
        </p:nvPicPr>
        <p:blipFill>
          <a:blip r:embed="rId4"/>
          <a:srcRect l="8935" t="25778" r="18207"/>
          <a:stretch>
            <a:fillRect/>
          </a:stretch>
        </p:blipFill>
        <p:spPr>
          <a:xfrm>
            <a:off x="239065" y="744968"/>
            <a:ext cx="1748319" cy="2374765"/>
          </a:xfrm>
          <a:prstGeom prst="roundRect">
            <a:avLst>
              <a:gd name="adj" fmla="val 8594"/>
            </a:avLst>
          </a:prstGeom>
          <a:solidFill>
            <a:srgbClr val="FFFFFF">
              <a:shade val="85000"/>
            </a:srgbClr>
          </a:solidFill>
          <a:ln>
            <a:noFill/>
          </a:ln>
          <a:effectLst/>
        </p:spPr>
      </p:pic>
      <p:sp>
        <p:nvSpPr>
          <p:cNvPr id="6" name="Text Placeholder 2">
            <a:extLst>
              <a:ext uri="{FF2B5EF4-FFF2-40B4-BE49-F238E27FC236}">
                <a16:creationId xmlns:a16="http://schemas.microsoft.com/office/drawing/2014/main" id="{B2B4C287-FE70-B997-98C0-0A9F51704FDE}"/>
              </a:ext>
            </a:extLst>
          </p:cNvPr>
          <p:cNvSpPr txBox="1">
            <a:spLocks/>
          </p:cNvSpPr>
          <p:nvPr/>
        </p:nvSpPr>
        <p:spPr>
          <a:xfrm>
            <a:off x="2128718" y="3631924"/>
            <a:ext cx="2565506" cy="1832741"/>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chemeClr val="bg2">
                    <a:lumMod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20000"/>
              </a:lnSpc>
            </a:pPr>
            <a:r>
              <a:rPr lang="en-US" sz="4200" dirty="0">
                <a:solidFill>
                  <a:schemeClr val="tx1"/>
                </a:solidFill>
              </a:rPr>
              <a:t>Debra Barrett</a:t>
            </a:r>
          </a:p>
          <a:p>
            <a:pPr algn="l">
              <a:lnSpc>
                <a:spcPct val="120000"/>
              </a:lnSpc>
            </a:pPr>
            <a:r>
              <a:rPr lang="en-US" sz="3800" b="0" dirty="0"/>
              <a:t>(517) 355-3855 </a:t>
            </a:r>
          </a:p>
          <a:p>
            <a:pPr algn="l">
              <a:lnSpc>
                <a:spcPct val="120000"/>
              </a:lnSpc>
            </a:pPr>
            <a:r>
              <a:rPr lang="en-US" sz="3800" b="0" dirty="0"/>
              <a:t>smithde6@msu.edu</a:t>
            </a:r>
          </a:p>
        </p:txBody>
      </p:sp>
      <p:sp>
        <p:nvSpPr>
          <p:cNvPr id="7" name="TextBox 6">
            <a:extLst>
              <a:ext uri="{FF2B5EF4-FFF2-40B4-BE49-F238E27FC236}">
                <a16:creationId xmlns:a16="http://schemas.microsoft.com/office/drawing/2014/main" id="{D5652509-6424-D9DB-13DF-79CF13BDDB6D}"/>
              </a:ext>
            </a:extLst>
          </p:cNvPr>
          <p:cNvSpPr txBox="1"/>
          <p:nvPr/>
        </p:nvSpPr>
        <p:spPr>
          <a:xfrm>
            <a:off x="3563004" y="4498083"/>
            <a:ext cx="184731" cy="369332"/>
          </a:xfrm>
          <a:prstGeom prst="rect">
            <a:avLst/>
          </a:prstGeom>
          <a:noFill/>
        </p:spPr>
        <p:txBody>
          <a:bodyPr wrap="none" rtlCol="0">
            <a:spAutoFit/>
          </a:bodyPr>
          <a:lstStyle/>
          <a:p>
            <a:endParaRPr lang="en-US"/>
          </a:p>
        </p:txBody>
      </p:sp>
      <p:pic>
        <p:nvPicPr>
          <p:cNvPr id="8" name="Picture 2" descr="Debra Barrett">
            <a:extLst>
              <a:ext uri="{FF2B5EF4-FFF2-40B4-BE49-F238E27FC236}">
                <a16:creationId xmlns:a16="http://schemas.microsoft.com/office/drawing/2014/main" id="{17E5105E-5C04-AD1C-75C7-5680C407E2F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33" r="3277"/>
          <a:stretch/>
        </p:blipFill>
        <p:spPr bwMode="auto">
          <a:xfrm>
            <a:off x="733164" y="3565033"/>
            <a:ext cx="1331438" cy="14287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erson smiling at the camera&#10;&#10;Description automatically generated">
            <a:extLst>
              <a:ext uri="{FF2B5EF4-FFF2-40B4-BE49-F238E27FC236}">
                <a16:creationId xmlns:a16="http://schemas.microsoft.com/office/drawing/2014/main" id="{7E40A354-3EBF-E10B-C72F-A057C0F8FE92}"/>
              </a:ext>
            </a:extLst>
          </p:cNvPr>
          <p:cNvPicPr>
            <a:picLocks noChangeAspect="1"/>
          </p:cNvPicPr>
          <p:nvPr/>
        </p:nvPicPr>
        <p:blipFill rotWithShape="1">
          <a:blip r:embed="rId6"/>
          <a:srcRect t="8490" b="7675"/>
          <a:stretch/>
        </p:blipFill>
        <p:spPr>
          <a:xfrm>
            <a:off x="4758340" y="3565033"/>
            <a:ext cx="1331438" cy="1428750"/>
          </a:xfrm>
          <a:prstGeom prst="rect">
            <a:avLst/>
          </a:prstGeom>
        </p:spPr>
      </p:pic>
      <p:sp>
        <p:nvSpPr>
          <p:cNvPr id="12" name="Text Placeholder 2">
            <a:extLst>
              <a:ext uri="{FF2B5EF4-FFF2-40B4-BE49-F238E27FC236}">
                <a16:creationId xmlns:a16="http://schemas.microsoft.com/office/drawing/2014/main" id="{3C2684D8-68AF-A571-2AEC-C5A140B89655}"/>
              </a:ext>
            </a:extLst>
          </p:cNvPr>
          <p:cNvSpPr txBox="1">
            <a:spLocks/>
          </p:cNvSpPr>
          <p:nvPr/>
        </p:nvSpPr>
        <p:spPr>
          <a:xfrm>
            <a:off x="6153894" y="3565033"/>
            <a:ext cx="2990106" cy="1832741"/>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chemeClr val="bg2">
                    <a:lumMod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20000"/>
              </a:lnSpc>
            </a:pPr>
            <a:r>
              <a:rPr lang="en-US" sz="4200" dirty="0">
                <a:solidFill>
                  <a:schemeClr val="tx1"/>
                </a:solidFill>
              </a:rPr>
              <a:t>Paiton McDonald</a:t>
            </a:r>
          </a:p>
          <a:p>
            <a:pPr algn="l">
              <a:lnSpc>
                <a:spcPct val="120000"/>
              </a:lnSpc>
            </a:pPr>
            <a:r>
              <a:rPr lang="en-US" sz="3200" b="0" dirty="0"/>
              <a:t>(517) 355-3855 </a:t>
            </a:r>
          </a:p>
          <a:p>
            <a:pPr algn="l">
              <a:lnSpc>
                <a:spcPct val="100000"/>
              </a:lnSpc>
              <a:spcBef>
                <a:spcPts val="0"/>
              </a:spcBef>
            </a:pPr>
            <a:r>
              <a:rPr lang="en-US" sz="3400" b="0" dirty="0"/>
              <a:t>mcdon599@msu.edu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8"/>
          <p:cNvSpPr txBox="1">
            <a:spLocks noChangeArrowheads="1"/>
          </p:cNvSpPr>
          <p:nvPr/>
        </p:nvSpPr>
        <p:spPr bwMode="auto">
          <a:xfrm>
            <a:off x="5110843" y="963386"/>
            <a:ext cx="3649436"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342892">
              <a:spcBef>
                <a:spcPct val="50000"/>
              </a:spcBef>
              <a:buNone/>
            </a:pPr>
            <a:r>
              <a:rPr lang="en-US" altLang="en-US" sz="2000">
                <a:solidFill>
                  <a:prstClr val="black"/>
                </a:solidFill>
                <a:latin typeface="Arial"/>
                <a:ea typeface="ＭＳ Ｐゴシック"/>
                <a:cs typeface="Arial"/>
              </a:rPr>
              <a:t>Michigan State University Extension programs and materials are open to all without regard to race, color, national origin, sex, gender, gender identity, religion, age, height, weight, disability, political beliefs, sexual orientation, marital status, family status or veteran status.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011" y="1"/>
            <a:ext cx="3328147" cy="5143499"/>
          </a:xfrm>
          <a:prstGeom prst="rect">
            <a:avLst/>
          </a:prstGeom>
        </p:spPr>
      </p:pic>
    </p:spTree>
    <p:extLst>
      <p:ext uri="{BB962C8B-B14F-4D97-AF65-F5344CB8AC3E}">
        <p14:creationId xmlns:p14="http://schemas.microsoft.com/office/powerpoint/2010/main" val="3125549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0833F9-CDE4-2713-30FB-F4A1CCF7EC44}"/>
              </a:ext>
            </a:extLst>
          </p:cNvPr>
          <p:cNvSpPr>
            <a:spLocks noGrp="1"/>
          </p:cNvSpPr>
          <p:nvPr>
            <p:ph idx="1"/>
          </p:nvPr>
        </p:nvSpPr>
        <p:spPr>
          <a:xfrm>
            <a:off x="4828674" y="689089"/>
            <a:ext cx="4122821" cy="2677886"/>
          </a:xfrm>
        </p:spPr>
        <p:txBody>
          <a:bodyPr lIns="91440" tIns="45720" rIns="91440" bIns="45720" anchor="t">
            <a:noAutofit/>
          </a:bodyPr>
          <a:lstStyle/>
          <a:p>
            <a:pPr marL="0" indent="0">
              <a:lnSpc>
                <a:spcPct val="170000"/>
              </a:lnSpc>
              <a:buNone/>
            </a:pPr>
            <a:r>
              <a:rPr lang="en-US" sz="1800" dirty="0">
                <a:solidFill>
                  <a:schemeClr val="tx1"/>
                </a:solidFill>
                <a:latin typeface="Arial"/>
                <a:ea typeface="ＭＳ Ｐゴシック"/>
                <a:cs typeface="Arial"/>
              </a:rPr>
              <a:t>Today we will review the detailed makeup of the dairy calf to answer one of the more important questions on farm: when should the first colostrum meal be fed? The basics of calf health and immunity will be discussed.</a:t>
            </a:r>
            <a:endParaRPr lang="en-US" sz="1800" dirty="0">
              <a:solidFill>
                <a:schemeClr val="tx1"/>
              </a:solidFill>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902F61B5-28E7-0D48-65A0-189A0D3D6573}"/>
              </a:ext>
            </a:extLst>
          </p:cNvPr>
          <p:cNvSpPr>
            <a:spLocks noGrp="1"/>
          </p:cNvSpPr>
          <p:nvPr>
            <p:ph type="title"/>
          </p:nvPr>
        </p:nvSpPr>
        <p:spPr>
          <a:xfrm>
            <a:off x="457200" y="689089"/>
            <a:ext cx="8229600" cy="360175"/>
          </a:xfrm>
        </p:spPr>
        <p:txBody>
          <a:bodyPr>
            <a:noAutofit/>
          </a:bodyPr>
          <a:lstStyle/>
          <a:p>
            <a:r>
              <a:rPr lang="en-US" b="1">
                <a:latin typeface="Arial" panose="020B0604020202020204" pitchFamily="34" charset="0"/>
                <a:cs typeface="Arial" panose="020B0604020202020204" pitchFamily="34" charset="0"/>
              </a:rPr>
              <a:t>Welcome!</a:t>
            </a:r>
          </a:p>
        </p:txBody>
      </p:sp>
      <p:pic>
        <p:nvPicPr>
          <p:cNvPr id="2" name="Picture 2">
            <a:extLst>
              <a:ext uri="{FF2B5EF4-FFF2-40B4-BE49-F238E27FC236}">
                <a16:creationId xmlns:a16="http://schemas.microsoft.com/office/drawing/2014/main" id="{B75AF451-DA75-48CB-5DEC-08D6CB4F4F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58" y="1195497"/>
            <a:ext cx="4708358" cy="394800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163C4B0E-2B00-E295-7C8C-F83DCFDFE0BA}"/>
              </a:ext>
            </a:extLst>
          </p:cNvPr>
          <p:cNvSpPr txBox="1">
            <a:spLocks/>
          </p:cNvSpPr>
          <p:nvPr/>
        </p:nvSpPr>
        <p:spPr>
          <a:xfrm>
            <a:off x="3634644" y="3514885"/>
            <a:ext cx="5446294" cy="1341927"/>
          </a:xfrm>
          <a:prstGeom prst="rect">
            <a:avLst/>
          </a:prstGeom>
        </p:spPr>
        <p:txBody>
          <a:bodyPr lIns="91440" tIns="45720" rIns="91440" bIns="45720" anchor="t">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nSpc>
                <a:spcPct val="170000"/>
              </a:lnSpc>
              <a:buFont typeface="Arial"/>
              <a:buNone/>
            </a:pPr>
            <a:r>
              <a:rPr lang="en-US" sz="1800" dirty="0">
                <a:solidFill>
                  <a:schemeClr val="tx1"/>
                </a:solidFill>
                <a:latin typeface="Arial" panose="020B0604020202020204" pitchFamily="34" charset="0"/>
                <a:cs typeface="Arial" panose="020B0604020202020204" pitchFamily="34" charset="0"/>
              </a:rPr>
              <a:t>This is a great lesson to expand participant’s knowledge of the dairy industry all while preparing for quiz bowl. </a:t>
            </a:r>
          </a:p>
        </p:txBody>
      </p:sp>
    </p:spTree>
    <p:extLst>
      <p:ext uri="{BB962C8B-B14F-4D97-AF65-F5344CB8AC3E}">
        <p14:creationId xmlns:p14="http://schemas.microsoft.com/office/powerpoint/2010/main" val="3233009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9C087-D95E-1A49-5573-2884D75AD68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D29DB85D-A8EB-81E4-18FF-B3391E9A1AD6}"/>
              </a:ext>
            </a:extLst>
          </p:cNvPr>
          <p:cNvSpPr txBox="1">
            <a:spLocks/>
          </p:cNvSpPr>
          <p:nvPr/>
        </p:nvSpPr>
        <p:spPr>
          <a:xfrm>
            <a:off x="385354" y="614188"/>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The importance of colostrum.</a:t>
            </a:r>
            <a:r>
              <a:rPr lang="en-US" dirty="0">
                <a:solidFill>
                  <a:schemeClr val="tx1"/>
                </a:solidFill>
                <a:latin typeface="Arial"/>
                <a:ea typeface="ＭＳ Ｐゴシック"/>
                <a:cs typeface="Arial"/>
              </a:rPr>
              <a:t> Colostrum is one of the most important meals in a dairy calf’s life; it is a source of passive immunity. </a:t>
            </a:r>
          </a:p>
        </p:txBody>
      </p:sp>
      <p:sp>
        <p:nvSpPr>
          <p:cNvPr id="6" name="Content Placeholder 2">
            <a:extLst>
              <a:ext uri="{FF2B5EF4-FFF2-40B4-BE49-F238E27FC236}">
                <a16:creationId xmlns:a16="http://schemas.microsoft.com/office/drawing/2014/main" id="{7E112C56-C2B0-4D93-96D2-48DD25BA58AA}"/>
              </a:ext>
            </a:extLst>
          </p:cNvPr>
          <p:cNvSpPr txBox="1">
            <a:spLocks/>
          </p:cNvSpPr>
          <p:nvPr/>
        </p:nvSpPr>
        <p:spPr>
          <a:xfrm>
            <a:off x="7122695" y="4805753"/>
            <a:ext cx="2021305" cy="226277"/>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Chase et al., 2008</a:t>
            </a:r>
          </a:p>
        </p:txBody>
      </p:sp>
      <p:sp>
        <p:nvSpPr>
          <p:cNvPr id="7" name="Content Placeholder 2">
            <a:extLst>
              <a:ext uri="{FF2B5EF4-FFF2-40B4-BE49-F238E27FC236}">
                <a16:creationId xmlns:a16="http://schemas.microsoft.com/office/drawing/2014/main" id="{F70AEEE7-CFFC-44B4-08E3-9CDBED3FE2FF}"/>
              </a:ext>
            </a:extLst>
          </p:cNvPr>
          <p:cNvSpPr txBox="1">
            <a:spLocks/>
          </p:cNvSpPr>
          <p:nvPr/>
        </p:nvSpPr>
        <p:spPr>
          <a:xfrm>
            <a:off x="1710508" y="4918892"/>
            <a:ext cx="2652001" cy="226277"/>
          </a:xfrm>
          <a:prstGeom prst="rect">
            <a:avLst/>
          </a:prstGeom>
        </p:spPr>
        <p:txBody>
          <a:bodyPr>
            <a:norm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r">
              <a:buNone/>
            </a:pPr>
            <a:endParaRPr lang="en-US" sz="800">
              <a:latin typeface="Arial" panose="020B0604020202020204" pitchFamily="34" charset="0"/>
              <a:cs typeface="Arial" panose="020B0604020202020204" pitchFamily="34" charset="0"/>
            </a:endParaRPr>
          </a:p>
        </p:txBody>
      </p:sp>
      <p:sp>
        <p:nvSpPr>
          <p:cNvPr id="3" name="Rounded Rectangle 7">
            <a:extLst>
              <a:ext uri="{FF2B5EF4-FFF2-40B4-BE49-F238E27FC236}">
                <a16:creationId xmlns:a16="http://schemas.microsoft.com/office/drawing/2014/main" id="{4B51F44F-85EF-617B-7C09-A8020C893AF5}"/>
              </a:ext>
            </a:extLst>
          </p:cNvPr>
          <p:cNvSpPr/>
          <p:nvPr/>
        </p:nvSpPr>
        <p:spPr>
          <a:xfrm>
            <a:off x="4709666" y="1891798"/>
            <a:ext cx="4004854" cy="2884505"/>
          </a:xfrm>
          <a:prstGeom prst="roundRect">
            <a:avLst>
              <a:gd name="adj" fmla="val 11475"/>
            </a:avLst>
          </a:prstGeom>
          <a:noFill/>
          <a:ln w="19050">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0C533A"/>
              </a:solidFill>
              <a:effectLst/>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4B656B6B-ED1C-F986-F8A8-4A77C4E96F68}"/>
              </a:ext>
            </a:extLst>
          </p:cNvPr>
          <p:cNvPicPr>
            <a:picLocks noChangeAspect="1"/>
          </p:cNvPicPr>
          <p:nvPr/>
        </p:nvPicPr>
        <p:blipFill>
          <a:blip r:embed="rId3"/>
          <a:stretch>
            <a:fillRect/>
          </a:stretch>
        </p:blipFill>
        <p:spPr>
          <a:xfrm>
            <a:off x="707407" y="2037182"/>
            <a:ext cx="3322840" cy="2492130"/>
          </a:xfrm>
          <a:prstGeom prst="roundRect">
            <a:avLst>
              <a:gd name="adj" fmla="val 8594"/>
            </a:avLst>
          </a:prstGeom>
          <a:solidFill>
            <a:srgbClr val="FFFFFF">
              <a:shade val="85000"/>
            </a:srgbClr>
          </a:solidFill>
          <a:ln>
            <a:noFill/>
          </a:ln>
          <a:effectLst/>
        </p:spPr>
      </p:pic>
      <p:sp>
        <p:nvSpPr>
          <p:cNvPr id="10" name="TextBox 9">
            <a:extLst>
              <a:ext uri="{FF2B5EF4-FFF2-40B4-BE49-F238E27FC236}">
                <a16:creationId xmlns:a16="http://schemas.microsoft.com/office/drawing/2014/main" id="{80DD7A35-4EFD-66C2-F185-6E1A0F93365E}"/>
              </a:ext>
            </a:extLst>
          </p:cNvPr>
          <p:cNvSpPr txBox="1"/>
          <p:nvPr/>
        </p:nvSpPr>
        <p:spPr>
          <a:xfrm>
            <a:off x="4809232" y="1964444"/>
            <a:ext cx="3805722" cy="273921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Calves are born </a:t>
            </a:r>
            <a:r>
              <a:rPr lang="en-US" b="1" dirty="0">
                <a:latin typeface="Arial" panose="020B0604020202020204" pitchFamily="34" charset="0"/>
                <a:cs typeface="Arial" panose="020B0604020202020204" pitchFamily="34" charset="0"/>
              </a:rPr>
              <a:t>agammaglobulinemic</a:t>
            </a:r>
            <a:r>
              <a:rPr lang="en-US" dirty="0">
                <a:latin typeface="Arial" panose="020B0604020202020204" pitchFamily="34" charset="0"/>
                <a:cs typeface="Arial" panose="020B0604020202020204" pitchFamily="34" charset="0"/>
              </a:rPr>
              <a:t>, which means they are born with relatively no antibodies.  </a:t>
            </a:r>
            <a:br>
              <a:rPr lang="en-US"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It takes a few weeks for calves to produce their own antibodies.</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calf’s mother produces a lot of antibodies in colostrum.</a:t>
            </a:r>
          </a:p>
        </p:txBody>
      </p:sp>
    </p:spTree>
    <p:extLst>
      <p:ext uri="{BB962C8B-B14F-4D97-AF65-F5344CB8AC3E}">
        <p14:creationId xmlns:p14="http://schemas.microsoft.com/office/powerpoint/2010/main" val="3484536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32A410C-29E5-A5D3-CF8A-411BBE77766E}"/>
              </a:ext>
            </a:extLst>
          </p:cNvPr>
          <p:cNvSpPr txBox="1">
            <a:spLocks/>
          </p:cNvSpPr>
          <p:nvPr/>
        </p:nvSpPr>
        <p:spPr>
          <a:xfrm>
            <a:off x="78476" y="536590"/>
            <a:ext cx="9065524" cy="891376"/>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More About Colostrum -</a:t>
            </a:r>
            <a:r>
              <a:rPr lang="en-US" dirty="0">
                <a:solidFill>
                  <a:schemeClr val="tx1"/>
                </a:solidFill>
                <a:latin typeface="Arial"/>
                <a:ea typeface="ＭＳ Ｐゴシック"/>
                <a:cs typeface="Arial"/>
              </a:rPr>
              <a:t> Colostrum is different from the milk we get in the store but is packed full of goodies.</a:t>
            </a:r>
          </a:p>
        </p:txBody>
      </p:sp>
      <p:graphicFrame>
        <p:nvGraphicFramePr>
          <p:cNvPr id="3" name="Chart 2">
            <a:extLst>
              <a:ext uri="{FF2B5EF4-FFF2-40B4-BE49-F238E27FC236}">
                <a16:creationId xmlns:a16="http://schemas.microsoft.com/office/drawing/2014/main" id="{DCE65B7F-D7C3-436B-FFA1-9038DC749A30}"/>
              </a:ext>
            </a:extLst>
          </p:cNvPr>
          <p:cNvGraphicFramePr/>
          <p:nvPr>
            <p:extLst>
              <p:ext uri="{D42A27DB-BD31-4B8C-83A1-F6EECF244321}">
                <p14:modId xmlns:p14="http://schemas.microsoft.com/office/powerpoint/2010/main" val="3043154263"/>
              </p:ext>
            </p:extLst>
          </p:nvPr>
        </p:nvGraphicFramePr>
        <p:xfrm>
          <a:off x="557855" y="1630829"/>
          <a:ext cx="8229600" cy="3567101"/>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a:extLst>
              <a:ext uri="{FF2B5EF4-FFF2-40B4-BE49-F238E27FC236}">
                <a16:creationId xmlns:a16="http://schemas.microsoft.com/office/drawing/2014/main" id="{4468D550-B48E-C838-A2BF-9E5CB129D983}"/>
              </a:ext>
            </a:extLst>
          </p:cNvPr>
          <p:cNvSpPr txBox="1">
            <a:spLocks/>
          </p:cNvSpPr>
          <p:nvPr/>
        </p:nvSpPr>
        <p:spPr>
          <a:xfrm>
            <a:off x="7433492" y="4828493"/>
            <a:ext cx="1710508" cy="226277"/>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Godden, 2008</a:t>
            </a:r>
          </a:p>
        </p:txBody>
      </p:sp>
      <p:sp>
        <p:nvSpPr>
          <p:cNvPr id="2" name="Content Placeholder 2">
            <a:extLst>
              <a:ext uri="{FF2B5EF4-FFF2-40B4-BE49-F238E27FC236}">
                <a16:creationId xmlns:a16="http://schemas.microsoft.com/office/drawing/2014/main" id="{D1C799A0-F754-18E4-FE4C-F5AABD308C94}"/>
              </a:ext>
            </a:extLst>
          </p:cNvPr>
          <p:cNvSpPr txBox="1">
            <a:spLocks/>
          </p:cNvSpPr>
          <p:nvPr/>
        </p:nvSpPr>
        <p:spPr>
          <a:xfrm rot="16200000">
            <a:off x="-607014" y="2308410"/>
            <a:ext cx="1902155"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Components, %</a:t>
            </a:r>
          </a:p>
        </p:txBody>
      </p:sp>
    </p:spTree>
    <p:extLst>
      <p:ext uri="{BB962C8B-B14F-4D97-AF65-F5344CB8AC3E}">
        <p14:creationId xmlns:p14="http://schemas.microsoft.com/office/powerpoint/2010/main" val="1425680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6F72A-4C29-0867-9AF9-1E16315599E1}"/>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95F04E8F-C886-00DC-2B98-EB03B6326D64}"/>
              </a:ext>
            </a:extLst>
          </p:cNvPr>
          <p:cNvGraphicFramePr/>
          <p:nvPr>
            <p:extLst>
              <p:ext uri="{D42A27DB-BD31-4B8C-83A1-F6EECF244321}">
                <p14:modId xmlns:p14="http://schemas.microsoft.com/office/powerpoint/2010/main" val="74800447"/>
              </p:ext>
            </p:extLst>
          </p:nvPr>
        </p:nvGraphicFramePr>
        <p:xfrm>
          <a:off x="557855" y="1630829"/>
          <a:ext cx="8229600" cy="3567101"/>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A1F3AAC5-A56C-E043-2E0D-0F413757A0E7}"/>
              </a:ext>
            </a:extLst>
          </p:cNvPr>
          <p:cNvSpPr txBox="1">
            <a:spLocks/>
          </p:cNvSpPr>
          <p:nvPr/>
        </p:nvSpPr>
        <p:spPr>
          <a:xfrm>
            <a:off x="81887" y="537838"/>
            <a:ext cx="8980225" cy="848729"/>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More About Colostrum</a:t>
            </a:r>
            <a:r>
              <a:rPr lang="en-US" dirty="0">
                <a:solidFill>
                  <a:schemeClr val="tx1"/>
                </a:solidFill>
                <a:latin typeface="Arial"/>
                <a:ea typeface="ＭＳ Ｐゴシック"/>
                <a:cs typeface="Arial"/>
              </a:rPr>
              <a:t> - Colostrum is different from the milk we get in the store but is packed full of goodies.</a:t>
            </a:r>
          </a:p>
        </p:txBody>
      </p:sp>
      <p:sp>
        <p:nvSpPr>
          <p:cNvPr id="8" name="Content Placeholder 2">
            <a:extLst>
              <a:ext uri="{FF2B5EF4-FFF2-40B4-BE49-F238E27FC236}">
                <a16:creationId xmlns:a16="http://schemas.microsoft.com/office/drawing/2014/main" id="{55443FBC-25E7-87ED-B5D7-02CFE75B6BCE}"/>
              </a:ext>
            </a:extLst>
          </p:cNvPr>
          <p:cNvSpPr txBox="1">
            <a:spLocks/>
          </p:cNvSpPr>
          <p:nvPr/>
        </p:nvSpPr>
        <p:spPr>
          <a:xfrm>
            <a:off x="7433492" y="4867906"/>
            <a:ext cx="1710508" cy="226277"/>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a:solidFill>
                  <a:schemeClr val="tx1"/>
                </a:solidFill>
                <a:latin typeface="Arial" panose="020B0604020202020204" pitchFamily="34" charset="0"/>
                <a:cs typeface="Arial" panose="020B0604020202020204" pitchFamily="34" charset="0"/>
              </a:rPr>
              <a:t>Godden, 2008</a:t>
            </a:r>
          </a:p>
        </p:txBody>
      </p:sp>
      <p:sp>
        <p:nvSpPr>
          <p:cNvPr id="2" name="Rounded Rectangle 7">
            <a:extLst>
              <a:ext uri="{FF2B5EF4-FFF2-40B4-BE49-F238E27FC236}">
                <a16:creationId xmlns:a16="http://schemas.microsoft.com/office/drawing/2014/main" id="{916AC67D-9E49-6B2C-6BB9-58E7A18B79E1}"/>
              </a:ext>
            </a:extLst>
          </p:cNvPr>
          <p:cNvSpPr/>
          <p:nvPr/>
        </p:nvSpPr>
        <p:spPr>
          <a:xfrm>
            <a:off x="5791200" y="2906485"/>
            <a:ext cx="1143000" cy="696685"/>
          </a:xfrm>
          <a:prstGeom prst="roundRect">
            <a:avLst/>
          </a:prstGeom>
          <a:noFill/>
          <a:ln w="19050">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0C533A"/>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2C8EC30-85BB-EBBB-163B-2F2985FE5B2A}"/>
              </a:ext>
            </a:extLst>
          </p:cNvPr>
          <p:cNvSpPr txBox="1"/>
          <p:nvPr/>
        </p:nvSpPr>
        <p:spPr>
          <a:xfrm>
            <a:off x="5674050" y="2232939"/>
            <a:ext cx="1377300" cy="646331"/>
          </a:xfrm>
          <a:prstGeom prst="rect">
            <a:avLst/>
          </a:prstGeom>
          <a:noFill/>
        </p:spPr>
        <p:txBody>
          <a:bodyPr wrap="none" rtlCol="0">
            <a:spAutoFit/>
          </a:bodyPr>
          <a:lstStyle/>
          <a:p>
            <a:r>
              <a:rPr lang="en-US" b="1">
                <a:solidFill>
                  <a:srgbClr val="17453A"/>
                </a:solidFill>
                <a:latin typeface="Arial" panose="020B0604020202020204" pitchFamily="34" charset="0"/>
                <a:cs typeface="Arial" panose="020B0604020202020204" pitchFamily="34" charset="0"/>
              </a:rPr>
              <a:t>Antibodies</a:t>
            </a:r>
          </a:p>
          <a:p>
            <a:pPr algn="ctr"/>
            <a:r>
              <a:rPr lang="en-US" b="1">
                <a:solidFill>
                  <a:srgbClr val="17453A"/>
                </a:solidFill>
                <a:latin typeface="Arial" panose="020B0604020202020204" pitchFamily="34" charset="0"/>
                <a:cs typeface="Arial" panose="020B0604020202020204" pitchFamily="34" charset="0"/>
              </a:rPr>
              <a:t>(Ab)</a:t>
            </a:r>
          </a:p>
        </p:txBody>
      </p:sp>
      <p:sp>
        <p:nvSpPr>
          <p:cNvPr id="7" name="Content Placeholder 2">
            <a:extLst>
              <a:ext uri="{FF2B5EF4-FFF2-40B4-BE49-F238E27FC236}">
                <a16:creationId xmlns:a16="http://schemas.microsoft.com/office/drawing/2014/main" id="{5EBC1000-AB86-2D9C-433C-9EC15BACCF59}"/>
              </a:ext>
            </a:extLst>
          </p:cNvPr>
          <p:cNvSpPr txBox="1">
            <a:spLocks/>
          </p:cNvSpPr>
          <p:nvPr/>
        </p:nvSpPr>
        <p:spPr>
          <a:xfrm rot="16200000">
            <a:off x="-607014" y="2308410"/>
            <a:ext cx="1902155"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Components, %</a:t>
            </a:r>
          </a:p>
        </p:txBody>
      </p:sp>
    </p:spTree>
    <p:extLst>
      <p:ext uri="{BB962C8B-B14F-4D97-AF65-F5344CB8AC3E}">
        <p14:creationId xmlns:p14="http://schemas.microsoft.com/office/powerpoint/2010/main" val="2458909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cells with different colors&#10;&#10;Description automatically generated with medium confidence">
            <a:extLst>
              <a:ext uri="{FF2B5EF4-FFF2-40B4-BE49-F238E27FC236}">
                <a16:creationId xmlns:a16="http://schemas.microsoft.com/office/drawing/2014/main" id="{2519DC2D-35E0-253C-EE40-38A1825B9AF4}"/>
              </a:ext>
            </a:extLst>
          </p:cNvPr>
          <p:cNvPicPr>
            <a:picLocks noChangeAspect="1"/>
          </p:cNvPicPr>
          <p:nvPr/>
        </p:nvPicPr>
        <p:blipFill rotWithShape="1">
          <a:blip r:embed="rId3"/>
          <a:srcRect t="73046" r="25245"/>
          <a:stretch/>
        </p:blipFill>
        <p:spPr>
          <a:xfrm>
            <a:off x="2049827" y="2312481"/>
            <a:ext cx="5167654" cy="1663978"/>
          </a:xfrm>
          <a:prstGeom prst="rect">
            <a:avLst/>
          </a:prstGeom>
        </p:spPr>
      </p:pic>
      <p:sp>
        <p:nvSpPr>
          <p:cNvPr id="20" name="Rounded Rectangular Callout 19">
            <a:extLst>
              <a:ext uri="{FF2B5EF4-FFF2-40B4-BE49-F238E27FC236}">
                <a16:creationId xmlns:a16="http://schemas.microsoft.com/office/drawing/2014/main" id="{7CBD8127-5907-BFBC-AAC2-0B04439D615C}"/>
              </a:ext>
            </a:extLst>
          </p:cNvPr>
          <p:cNvSpPr/>
          <p:nvPr/>
        </p:nvSpPr>
        <p:spPr>
          <a:xfrm>
            <a:off x="5390147" y="1421034"/>
            <a:ext cx="3526399" cy="1151743"/>
          </a:xfrm>
          <a:prstGeom prst="wedgeRoundRectCallout">
            <a:avLst>
              <a:gd name="adj1" fmla="val -71576"/>
              <a:gd name="adj2" fmla="val 52192"/>
              <a:gd name="adj3" fmla="val 16667"/>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IgG is more secondary </a:t>
            </a: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Binds bacteria, viruses and toxins</a:t>
            </a: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Activates complement</a:t>
            </a:r>
          </a:p>
        </p:txBody>
      </p:sp>
      <p:sp>
        <p:nvSpPr>
          <p:cNvPr id="21" name="Rounded Rectangular Callout 20">
            <a:extLst>
              <a:ext uri="{FF2B5EF4-FFF2-40B4-BE49-F238E27FC236}">
                <a16:creationId xmlns:a16="http://schemas.microsoft.com/office/drawing/2014/main" id="{BDB129D3-73A4-27CC-9799-737482AFACE1}"/>
              </a:ext>
            </a:extLst>
          </p:cNvPr>
          <p:cNvSpPr/>
          <p:nvPr/>
        </p:nvSpPr>
        <p:spPr>
          <a:xfrm>
            <a:off x="5021180" y="3976460"/>
            <a:ext cx="3266574" cy="833316"/>
          </a:xfrm>
          <a:prstGeom prst="wedgeRoundRectCallout">
            <a:avLst>
              <a:gd name="adj1" fmla="val -22150"/>
              <a:gd name="adj2" fmla="val -65235"/>
              <a:gd name="adj3" fmla="val 16667"/>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First antibody made</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Binds antigen</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Activates complement</a:t>
            </a:r>
          </a:p>
        </p:txBody>
      </p:sp>
      <p:sp>
        <p:nvSpPr>
          <p:cNvPr id="22" name="Rounded Rectangular Callout 21">
            <a:extLst>
              <a:ext uri="{FF2B5EF4-FFF2-40B4-BE49-F238E27FC236}">
                <a16:creationId xmlns:a16="http://schemas.microsoft.com/office/drawing/2014/main" id="{A4CDF083-179C-9AD6-1FE4-81F32F277F3B}"/>
              </a:ext>
            </a:extLst>
          </p:cNvPr>
          <p:cNvSpPr/>
          <p:nvPr/>
        </p:nvSpPr>
        <p:spPr>
          <a:xfrm>
            <a:off x="184805" y="3976460"/>
            <a:ext cx="3266573" cy="833316"/>
          </a:xfrm>
          <a:prstGeom prst="wedgeRoundRectCallout">
            <a:avLst>
              <a:gd name="adj1" fmla="val 31112"/>
              <a:gd name="adj2" fmla="val -93078"/>
              <a:gd name="adj3" fmla="val 16667"/>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Protects mucosal surfaces</a:t>
            </a:r>
          </a:p>
          <a:p>
            <a:pPr marL="285750" indent="-28575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Maintains microbial homeostasis</a:t>
            </a:r>
          </a:p>
        </p:txBody>
      </p:sp>
      <p:sp>
        <p:nvSpPr>
          <p:cNvPr id="10" name="Title 1">
            <a:extLst>
              <a:ext uri="{FF2B5EF4-FFF2-40B4-BE49-F238E27FC236}">
                <a16:creationId xmlns:a16="http://schemas.microsoft.com/office/drawing/2014/main" id="{5A60DF68-7E8B-1EDC-C83D-77803EAA0C57}"/>
              </a:ext>
            </a:extLst>
          </p:cNvPr>
          <p:cNvSpPr txBox="1">
            <a:spLocks/>
          </p:cNvSpPr>
          <p:nvPr/>
        </p:nvSpPr>
        <p:spPr>
          <a:xfrm>
            <a:off x="90417" y="485482"/>
            <a:ext cx="8963165" cy="1027855"/>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Immunoglobulins -</a:t>
            </a:r>
            <a:r>
              <a:rPr lang="en-US" dirty="0">
                <a:solidFill>
                  <a:schemeClr val="tx1"/>
                </a:solidFill>
                <a:latin typeface="Arial"/>
                <a:ea typeface="ＭＳ Ｐゴシック"/>
                <a:cs typeface="Arial"/>
              </a:rPr>
              <a:t> Immunoglobulins (Ig) are important because they help your body stay safe and balanced.  </a:t>
            </a:r>
            <a:endParaRPr lang="en-US" dirty="0">
              <a:solidFill>
                <a:schemeClr val="tx1"/>
              </a:solidFill>
            </a:endParaRPr>
          </a:p>
        </p:txBody>
      </p:sp>
      <p:sp>
        <p:nvSpPr>
          <p:cNvPr id="11" name="Content Placeholder 2">
            <a:extLst>
              <a:ext uri="{FF2B5EF4-FFF2-40B4-BE49-F238E27FC236}">
                <a16:creationId xmlns:a16="http://schemas.microsoft.com/office/drawing/2014/main" id="{2BEFFABC-C279-CF84-AD77-5873AC77B599}"/>
              </a:ext>
            </a:extLst>
          </p:cNvPr>
          <p:cNvSpPr txBox="1">
            <a:spLocks/>
          </p:cNvSpPr>
          <p:nvPr/>
        </p:nvSpPr>
        <p:spPr>
          <a:xfrm>
            <a:off x="5767375" y="4809775"/>
            <a:ext cx="3526399" cy="275594"/>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Image created with Biorender.com.</a:t>
            </a:r>
          </a:p>
        </p:txBody>
      </p:sp>
    </p:spTree>
    <p:extLst>
      <p:ext uri="{BB962C8B-B14F-4D97-AF65-F5344CB8AC3E}">
        <p14:creationId xmlns:p14="http://schemas.microsoft.com/office/powerpoint/2010/main" val="3562719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B48EA-D80F-A584-EBB9-A5987624C87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EE9D597-2346-2C57-D591-D30EF2468C3E}"/>
              </a:ext>
            </a:extLst>
          </p:cNvPr>
          <p:cNvSpPr txBox="1">
            <a:spLocks/>
          </p:cNvSpPr>
          <p:nvPr/>
        </p:nvSpPr>
        <p:spPr>
          <a:xfrm>
            <a:off x="385354" y="719141"/>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a:solidFill>
                  <a:schemeClr val="tx1"/>
                </a:solidFill>
                <a:latin typeface="Arial"/>
                <a:ea typeface="ＭＳ Ｐゴシック"/>
                <a:cs typeface="Arial"/>
              </a:rPr>
              <a:t>More About Colostrum -</a:t>
            </a:r>
            <a:r>
              <a:rPr lang="en-US">
                <a:solidFill>
                  <a:schemeClr val="tx1"/>
                </a:solidFill>
                <a:latin typeface="Arial"/>
                <a:ea typeface="ＭＳ Ｐゴシック"/>
                <a:cs typeface="Arial"/>
              </a:rPr>
              <a:t> Colostrum is also a good source of molecules that help with the calf’s growth.  </a:t>
            </a:r>
            <a:endParaRPr lang="en-US">
              <a:solidFill>
                <a:schemeClr val="tx1"/>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A200C645-15D2-0EE8-D148-27E685B9366D}"/>
              </a:ext>
            </a:extLst>
          </p:cNvPr>
          <p:cNvSpPr txBox="1">
            <a:spLocks/>
          </p:cNvSpPr>
          <p:nvPr/>
        </p:nvSpPr>
        <p:spPr>
          <a:xfrm>
            <a:off x="7433492" y="4754767"/>
            <a:ext cx="1710508" cy="226277"/>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Godden, 2008</a:t>
            </a:r>
          </a:p>
        </p:txBody>
      </p:sp>
      <p:pic>
        <p:nvPicPr>
          <p:cNvPr id="9" name="Graphic 8" descr="Baby bottle outline">
            <a:extLst>
              <a:ext uri="{FF2B5EF4-FFF2-40B4-BE49-F238E27FC236}">
                <a16:creationId xmlns:a16="http://schemas.microsoft.com/office/drawing/2014/main" id="{1B132B4A-8782-B090-EF09-D7E96C6F7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6239" y="1678392"/>
            <a:ext cx="3189514" cy="3189514"/>
          </a:xfrm>
          <a:prstGeom prst="rect">
            <a:avLst/>
          </a:prstGeom>
        </p:spPr>
      </p:pic>
      <p:sp>
        <p:nvSpPr>
          <p:cNvPr id="10" name="Rounded Rectangle 7">
            <a:extLst>
              <a:ext uri="{FF2B5EF4-FFF2-40B4-BE49-F238E27FC236}">
                <a16:creationId xmlns:a16="http://schemas.microsoft.com/office/drawing/2014/main" id="{03DC4B29-31AA-D4B2-1358-690D8B3F4506}"/>
              </a:ext>
            </a:extLst>
          </p:cNvPr>
          <p:cNvSpPr/>
          <p:nvPr/>
        </p:nvSpPr>
        <p:spPr>
          <a:xfrm>
            <a:off x="3954569" y="3736980"/>
            <a:ext cx="4141346" cy="687379"/>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Vitamins: </a:t>
            </a:r>
            <a:r>
              <a:rPr lang="en-US">
                <a:solidFill>
                  <a:schemeClr val="tx1"/>
                </a:solidFill>
                <a:latin typeface="Arial" panose="020B0604020202020204" pitchFamily="34" charset="0"/>
                <a:cs typeface="Arial" panose="020B0604020202020204" pitchFamily="34" charset="0"/>
              </a:rPr>
              <a:t>antioxidants, involved with immune and metabolic functions</a:t>
            </a:r>
          </a:p>
        </p:txBody>
      </p:sp>
      <p:sp>
        <p:nvSpPr>
          <p:cNvPr id="11" name="Rounded Rectangle 10">
            <a:extLst>
              <a:ext uri="{FF2B5EF4-FFF2-40B4-BE49-F238E27FC236}">
                <a16:creationId xmlns:a16="http://schemas.microsoft.com/office/drawing/2014/main" id="{E1D79103-0C45-49E2-9693-7AD165CE0D35}"/>
              </a:ext>
            </a:extLst>
          </p:cNvPr>
          <p:cNvSpPr/>
          <p:nvPr/>
        </p:nvSpPr>
        <p:spPr>
          <a:xfrm>
            <a:off x="3954569" y="2806688"/>
            <a:ext cx="4141346" cy="687378"/>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Trace minerals: </a:t>
            </a:r>
            <a:r>
              <a:rPr lang="en-US">
                <a:solidFill>
                  <a:schemeClr val="tx1"/>
                </a:solidFill>
                <a:latin typeface="Arial" panose="020B0604020202020204" pitchFamily="34" charset="0"/>
                <a:cs typeface="Arial" panose="020B0604020202020204" pitchFamily="34" charset="0"/>
              </a:rPr>
              <a:t>antioxidants, help regulate blood and hormones </a:t>
            </a:r>
          </a:p>
        </p:txBody>
      </p:sp>
      <p:sp>
        <p:nvSpPr>
          <p:cNvPr id="12" name="Rounded Rectangle 14">
            <a:extLst>
              <a:ext uri="{FF2B5EF4-FFF2-40B4-BE49-F238E27FC236}">
                <a16:creationId xmlns:a16="http://schemas.microsoft.com/office/drawing/2014/main" id="{6A995ED2-2AB5-517A-4FF2-985D9B5700ED}"/>
              </a:ext>
            </a:extLst>
          </p:cNvPr>
          <p:cNvSpPr/>
          <p:nvPr/>
        </p:nvSpPr>
        <p:spPr>
          <a:xfrm>
            <a:off x="3954569" y="1983432"/>
            <a:ext cx="4141346" cy="575353"/>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Minerals: </a:t>
            </a:r>
            <a:r>
              <a:rPr lang="en-US">
                <a:solidFill>
                  <a:schemeClr val="tx1"/>
                </a:solidFill>
                <a:latin typeface="Arial" panose="020B0604020202020204" pitchFamily="34" charset="0"/>
                <a:cs typeface="Arial" panose="020B0604020202020204" pitchFamily="34" charset="0"/>
              </a:rPr>
              <a:t>bone and protein regulation</a:t>
            </a:r>
          </a:p>
        </p:txBody>
      </p:sp>
      <p:sp>
        <p:nvSpPr>
          <p:cNvPr id="13" name="Left Brace 12">
            <a:extLst>
              <a:ext uri="{FF2B5EF4-FFF2-40B4-BE49-F238E27FC236}">
                <a16:creationId xmlns:a16="http://schemas.microsoft.com/office/drawing/2014/main" id="{D4DEA593-B605-73AB-667C-87D5A548A5F0}"/>
              </a:ext>
            </a:extLst>
          </p:cNvPr>
          <p:cNvSpPr/>
          <p:nvPr/>
        </p:nvSpPr>
        <p:spPr>
          <a:xfrm>
            <a:off x="2835728" y="2115316"/>
            <a:ext cx="887186" cy="2188028"/>
          </a:xfrm>
          <a:prstGeom prst="leftBrace">
            <a:avLst/>
          </a:prstGeom>
          <a:ln>
            <a:solidFill>
              <a:srgbClr val="0C533A"/>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3904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AC38D-9934-4270-C2F9-3CCA9597FD0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9430B89-73B6-6B0B-53FE-F479F0EDC3BA}"/>
              </a:ext>
            </a:extLst>
          </p:cNvPr>
          <p:cNvSpPr txBox="1">
            <a:spLocks/>
          </p:cNvSpPr>
          <p:nvPr/>
        </p:nvSpPr>
        <p:spPr>
          <a:xfrm>
            <a:off x="385354" y="719141"/>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a:solidFill>
                  <a:schemeClr val="tx1"/>
                </a:solidFill>
                <a:latin typeface="Arial"/>
                <a:ea typeface="ＭＳ Ｐゴシック"/>
                <a:cs typeface="Arial"/>
              </a:rPr>
              <a:t>Traveling Antibodies -</a:t>
            </a:r>
            <a:r>
              <a:rPr lang="en-US">
                <a:solidFill>
                  <a:schemeClr val="tx1"/>
                </a:solidFill>
                <a:latin typeface="Arial"/>
                <a:ea typeface="ＭＳ Ｐゴシック"/>
                <a:cs typeface="Arial"/>
              </a:rPr>
              <a:t> But how do the antibodies pass from colostrum to the calf when they drink?</a:t>
            </a:r>
          </a:p>
        </p:txBody>
      </p:sp>
      <p:sp>
        <p:nvSpPr>
          <p:cNvPr id="8" name="Content Placeholder 2">
            <a:extLst>
              <a:ext uri="{FF2B5EF4-FFF2-40B4-BE49-F238E27FC236}">
                <a16:creationId xmlns:a16="http://schemas.microsoft.com/office/drawing/2014/main" id="{591E346D-73CD-5178-D0AD-A3C60D90FF41}"/>
              </a:ext>
            </a:extLst>
          </p:cNvPr>
          <p:cNvSpPr txBox="1">
            <a:spLocks/>
          </p:cNvSpPr>
          <p:nvPr/>
        </p:nvSpPr>
        <p:spPr>
          <a:xfrm>
            <a:off x="4122822" y="4792458"/>
            <a:ext cx="5021180" cy="351042"/>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a:solidFill>
                  <a:schemeClr val="tx1"/>
                </a:solidFill>
                <a:latin typeface="Arial" panose="020B0604020202020204" pitchFamily="34" charset="0"/>
                <a:cs typeface="Arial" panose="020B0604020202020204" pitchFamily="34" charset="0"/>
              </a:rPr>
              <a:t>Stott et al., 1979; Image created with Biorender.com.</a:t>
            </a:r>
          </a:p>
        </p:txBody>
      </p:sp>
      <p:pic>
        <p:nvPicPr>
          <p:cNvPr id="3" name="Picture 2">
            <a:extLst>
              <a:ext uri="{FF2B5EF4-FFF2-40B4-BE49-F238E27FC236}">
                <a16:creationId xmlns:a16="http://schemas.microsoft.com/office/drawing/2014/main" id="{3BFEBA57-8388-A018-6A8F-B290DA658985}"/>
              </a:ext>
            </a:extLst>
          </p:cNvPr>
          <p:cNvPicPr>
            <a:picLocks noChangeAspect="1"/>
          </p:cNvPicPr>
          <p:nvPr/>
        </p:nvPicPr>
        <p:blipFill>
          <a:blip r:embed="rId3"/>
          <a:srcRect t="5503"/>
          <a:stretch>
            <a:fillRect/>
          </a:stretch>
        </p:blipFill>
        <p:spPr>
          <a:xfrm>
            <a:off x="4265023" y="1930136"/>
            <a:ext cx="4349931" cy="2614370"/>
          </a:xfrm>
          <a:prstGeom prst="rect">
            <a:avLst/>
          </a:prstGeom>
        </p:spPr>
      </p:pic>
      <p:sp>
        <p:nvSpPr>
          <p:cNvPr id="4" name="Rounded Rectangle 7">
            <a:extLst>
              <a:ext uri="{FF2B5EF4-FFF2-40B4-BE49-F238E27FC236}">
                <a16:creationId xmlns:a16="http://schemas.microsoft.com/office/drawing/2014/main" id="{E0087850-9C34-5AA4-8EE0-6DB4B672CCF8}"/>
              </a:ext>
            </a:extLst>
          </p:cNvPr>
          <p:cNvSpPr/>
          <p:nvPr/>
        </p:nvSpPr>
        <p:spPr>
          <a:xfrm>
            <a:off x="385353" y="1907952"/>
            <a:ext cx="3619087" cy="2963593"/>
          </a:xfrm>
          <a:prstGeom prst="roundRect">
            <a:avLst/>
          </a:prstGeom>
          <a:noFill/>
          <a:ln w="19050">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0C533A"/>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506B7F7-34A0-F49C-6E03-27EFA6F5D366}"/>
              </a:ext>
            </a:extLst>
          </p:cNvPr>
          <p:cNvSpPr txBox="1"/>
          <p:nvPr/>
        </p:nvSpPr>
        <p:spPr>
          <a:xfrm>
            <a:off x="469510" y="1992318"/>
            <a:ext cx="3450772"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Antibodies travel to the gut.</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Enterocytes engulf or trap the Ab and transport it across the gut wall into the bloodstream.</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Antibodies in the bloodstream help protect the whole animal.</a:t>
            </a:r>
          </a:p>
        </p:txBody>
      </p:sp>
    </p:spTree>
    <p:extLst>
      <p:ext uri="{BB962C8B-B14F-4D97-AF65-F5344CB8AC3E}">
        <p14:creationId xmlns:p14="http://schemas.microsoft.com/office/powerpoint/2010/main" val="1101520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F2ACD-8DE9-B54A-829E-3B3DC65F93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90EA8EE-ECFD-7080-6263-F207B07846CF}"/>
              </a:ext>
            </a:extLst>
          </p:cNvPr>
          <p:cNvSpPr txBox="1">
            <a:spLocks/>
          </p:cNvSpPr>
          <p:nvPr/>
        </p:nvSpPr>
        <p:spPr>
          <a:xfrm>
            <a:off x="385354" y="719141"/>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a:solidFill>
                  <a:schemeClr val="tx1"/>
                </a:solidFill>
                <a:latin typeface="Arial"/>
                <a:ea typeface="ＭＳ Ｐゴシック"/>
                <a:cs typeface="Arial"/>
              </a:rPr>
              <a:t>Traveling Antibodies Continued -</a:t>
            </a:r>
            <a:r>
              <a:rPr lang="en-US">
                <a:solidFill>
                  <a:schemeClr val="tx1"/>
                </a:solidFill>
                <a:latin typeface="Arial"/>
                <a:ea typeface="ＭＳ Ｐゴシック"/>
                <a:cs typeface="Arial"/>
              </a:rPr>
              <a:t> But how do the antibodies pass from colostrum to the calf when they drink?</a:t>
            </a:r>
          </a:p>
        </p:txBody>
      </p:sp>
      <p:sp>
        <p:nvSpPr>
          <p:cNvPr id="8" name="Content Placeholder 2">
            <a:extLst>
              <a:ext uri="{FF2B5EF4-FFF2-40B4-BE49-F238E27FC236}">
                <a16:creationId xmlns:a16="http://schemas.microsoft.com/office/drawing/2014/main" id="{C6E99721-B0FB-7F31-7FC4-4DF85F3C7469}"/>
              </a:ext>
            </a:extLst>
          </p:cNvPr>
          <p:cNvSpPr txBox="1">
            <a:spLocks/>
          </p:cNvSpPr>
          <p:nvPr/>
        </p:nvSpPr>
        <p:spPr>
          <a:xfrm>
            <a:off x="5636621" y="4814899"/>
            <a:ext cx="3507379" cy="28445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Image created with Biorender.com.</a:t>
            </a:r>
          </a:p>
        </p:txBody>
      </p:sp>
      <p:pic>
        <p:nvPicPr>
          <p:cNvPr id="3" name="Picture 2">
            <a:extLst>
              <a:ext uri="{FF2B5EF4-FFF2-40B4-BE49-F238E27FC236}">
                <a16:creationId xmlns:a16="http://schemas.microsoft.com/office/drawing/2014/main" id="{7A555C40-3461-4011-9045-71C17E7E8307}"/>
              </a:ext>
            </a:extLst>
          </p:cNvPr>
          <p:cNvPicPr>
            <a:picLocks noChangeAspect="1"/>
          </p:cNvPicPr>
          <p:nvPr/>
        </p:nvPicPr>
        <p:blipFill>
          <a:blip r:embed="rId3"/>
          <a:srcRect t="5503"/>
          <a:stretch>
            <a:fillRect/>
          </a:stretch>
        </p:blipFill>
        <p:spPr>
          <a:xfrm>
            <a:off x="150223" y="2091002"/>
            <a:ext cx="4349931" cy="2614370"/>
          </a:xfrm>
          <a:prstGeom prst="rect">
            <a:avLst/>
          </a:prstGeom>
        </p:spPr>
      </p:pic>
      <p:grpSp>
        <p:nvGrpSpPr>
          <p:cNvPr id="2" name="Group 1">
            <a:extLst>
              <a:ext uri="{FF2B5EF4-FFF2-40B4-BE49-F238E27FC236}">
                <a16:creationId xmlns:a16="http://schemas.microsoft.com/office/drawing/2014/main" id="{E8F69691-EF55-F321-51C2-3FDDBDF4EA39}"/>
              </a:ext>
            </a:extLst>
          </p:cNvPr>
          <p:cNvGrpSpPr/>
          <p:nvPr/>
        </p:nvGrpSpPr>
        <p:grpSpPr>
          <a:xfrm>
            <a:off x="5305695" y="1576400"/>
            <a:ext cx="2698115" cy="2718707"/>
            <a:chOff x="510873" y="1629406"/>
            <a:chExt cx="2698115" cy="2718707"/>
          </a:xfrm>
        </p:grpSpPr>
        <p:pic>
          <p:nvPicPr>
            <p:cNvPr id="7" name="Picture 6">
              <a:extLst>
                <a:ext uri="{FF2B5EF4-FFF2-40B4-BE49-F238E27FC236}">
                  <a16:creationId xmlns:a16="http://schemas.microsoft.com/office/drawing/2014/main" id="{C45C84FA-A957-224C-FD3D-937752DBF412}"/>
                </a:ext>
              </a:extLst>
            </p:cNvPr>
            <p:cNvPicPr>
              <a:picLocks noChangeAspect="1"/>
            </p:cNvPicPr>
            <p:nvPr/>
          </p:nvPicPr>
          <p:blipFill>
            <a:blip r:embed="rId4"/>
            <a:srcRect l="12031" b="16051"/>
            <a:stretch>
              <a:fillRect/>
            </a:stretch>
          </p:blipFill>
          <p:spPr>
            <a:xfrm>
              <a:off x="747639" y="1629406"/>
              <a:ext cx="2461349" cy="2718707"/>
            </a:xfrm>
            <a:prstGeom prst="rect">
              <a:avLst/>
            </a:prstGeom>
          </p:spPr>
        </p:pic>
        <p:pic>
          <p:nvPicPr>
            <p:cNvPr id="9" name="Picture 8">
              <a:extLst>
                <a:ext uri="{FF2B5EF4-FFF2-40B4-BE49-F238E27FC236}">
                  <a16:creationId xmlns:a16="http://schemas.microsoft.com/office/drawing/2014/main" id="{BCF6D1B3-4B6A-F537-9EEC-BA38304C25A5}"/>
                </a:ext>
              </a:extLst>
            </p:cNvPr>
            <p:cNvPicPr>
              <a:picLocks noChangeAspect="1"/>
            </p:cNvPicPr>
            <p:nvPr/>
          </p:nvPicPr>
          <p:blipFill>
            <a:blip r:embed="rId4"/>
            <a:srcRect l="4682" t="17990" r="72029" b="15767"/>
            <a:stretch>
              <a:fillRect/>
            </a:stretch>
          </p:blipFill>
          <p:spPr>
            <a:xfrm>
              <a:off x="510873" y="2149199"/>
              <a:ext cx="667891" cy="2198914"/>
            </a:xfrm>
            <a:prstGeom prst="rect">
              <a:avLst/>
            </a:prstGeom>
          </p:spPr>
        </p:pic>
      </p:grpSp>
      <p:sp>
        <p:nvSpPr>
          <p:cNvPr id="10" name="Oval 9">
            <a:extLst>
              <a:ext uri="{FF2B5EF4-FFF2-40B4-BE49-F238E27FC236}">
                <a16:creationId xmlns:a16="http://schemas.microsoft.com/office/drawing/2014/main" id="{65D890A8-54B4-7A96-C597-34F2DA0F5248}"/>
              </a:ext>
            </a:extLst>
          </p:cNvPr>
          <p:cNvSpPr/>
          <p:nvPr/>
        </p:nvSpPr>
        <p:spPr>
          <a:xfrm>
            <a:off x="3755571" y="2880613"/>
            <a:ext cx="359228" cy="367393"/>
          </a:xfrm>
          <a:prstGeom prst="ellipse">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Rounded Rectangle 7">
            <a:extLst>
              <a:ext uri="{FF2B5EF4-FFF2-40B4-BE49-F238E27FC236}">
                <a16:creationId xmlns:a16="http://schemas.microsoft.com/office/drawing/2014/main" id="{EA5C1930-BFC1-E610-83C0-3AF9AF4503E2}"/>
              </a:ext>
            </a:extLst>
          </p:cNvPr>
          <p:cNvSpPr/>
          <p:nvPr/>
        </p:nvSpPr>
        <p:spPr>
          <a:xfrm>
            <a:off x="4946467" y="1576399"/>
            <a:ext cx="3507379" cy="2718707"/>
          </a:xfrm>
          <a:prstGeom prst="roundRect">
            <a:avLst/>
          </a:prstGeom>
          <a:noFill/>
          <a:ln w="38100">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0C533A"/>
              </a:solidFill>
              <a:effectLst/>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E25FF351-7C7F-1947-324F-34FCD0101B4B}"/>
              </a:ext>
            </a:extLst>
          </p:cNvPr>
          <p:cNvCxnSpPr>
            <a:cxnSpLocks/>
            <a:stCxn id="10" idx="6"/>
            <a:endCxn id="11" idx="1"/>
          </p:cNvCxnSpPr>
          <p:nvPr/>
        </p:nvCxnSpPr>
        <p:spPr>
          <a:xfrm flipV="1">
            <a:off x="4114799" y="2935753"/>
            <a:ext cx="831668" cy="128557"/>
          </a:xfrm>
          <a:prstGeom prst="line">
            <a:avLst/>
          </a:prstGeom>
          <a:ln w="38100">
            <a:solidFill>
              <a:srgbClr val="0C533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573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15D94-278B-804F-D1B5-D641A75D7BAB}"/>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CE5A7AF7-09FF-75E0-0CDA-A19020FFE9B3}"/>
              </a:ext>
            </a:extLst>
          </p:cNvPr>
          <p:cNvPicPr>
            <a:picLocks noChangeAspect="1"/>
          </p:cNvPicPr>
          <p:nvPr/>
        </p:nvPicPr>
        <p:blipFill>
          <a:blip r:embed="rId3"/>
          <a:stretch>
            <a:fillRect/>
          </a:stretch>
        </p:blipFill>
        <p:spPr>
          <a:xfrm>
            <a:off x="1098012" y="1564432"/>
            <a:ext cx="1572238" cy="2861413"/>
          </a:xfrm>
          <a:prstGeom prst="rect">
            <a:avLst/>
          </a:prstGeom>
        </p:spPr>
      </p:pic>
      <p:pic>
        <p:nvPicPr>
          <p:cNvPr id="14" name="Picture 13">
            <a:extLst>
              <a:ext uri="{FF2B5EF4-FFF2-40B4-BE49-F238E27FC236}">
                <a16:creationId xmlns:a16="http://schemas.microsoft.com/office/drawing/2014/main" id="{CEEF0C2E-D71E-F6D3-0CCA-73E7B475E30B}"/>
              </a:ext>
            </a:extLst>
          </p:cNvPr>
          <p:cNvPicPr>
            <a:picLocks noChangeAspect="1"/>
          </p:cNvPicPr>
          <p:nvPr/>
        </p:nvPicPr>
        <p:blipFill>
          <a:blip r:embed="rId4"/>
          <a:stretch>
            <a:fillRect/>
          </a:stretch>
        </p:blipFill>
        <p:spPr>
          <a:xfrm>
            <a:off x="6330058" y="2006493"/>
            <a:ext cx="1572239" cy="2861413"/>
          </a:xfrm>
          <a:prstGeom prst="rect">
            <a:avLst/>
          </a:prstGeom>
        </p:spPr>
      </p:pic>
      <p:sp>
        <p:nvSpPr>
          <p:cNvPr id="5" name="Title 1">
            <a:extLst>
              <a:ext uri="{FF2B5EF4-FFF2-40B4-BE49-F238E27FC236}">
                <a16:creationId xmlns:a16="http://schemas.microsoft.com/office/drawing/2014/main" id="{CC7C35B2-8FE7-DE1E-49D6-93688C8E4894}"/>
              </a:ext>
            </a:extLst>
          </p:cNvPr>
          <p:cNvSpPr txBox="1">
            <a:spLocks/>
          </p:cNvSpPr>
          <p:nvPr/>
        </p:nvSpPr>
        <p:spPr>
          <a:xfrm>
            <a:off x="385354" y="719141"/>
            <a:ext cx="8229600" cy="857258"/>
          </a:xfrm>
          <a:prstGeom prst="rect">
            <a:avLst/>
          </a:prstGeom>
        </p:spPr>
        <p:txBody>
          <a:bodyPr>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a:solidFill>
                  <a:schemeClr val="tx1"/>
                </a:solidFill>
                <a:latin typeface="Arial"/>
                <a:ea typeface="ＭＳ Ｐゴシック"/>
                <a:cs typeface="Arial"/>
              </a:rPr>
              <a:t>Traveling Antibodies Continued -</a:t>
            </a:r>
            <a:r>
              <a:rPr lang="en-US">
                <a:solidFill>
                  <a:schemeClr val="tx1"/>
                </a:solidFill>
                <a:latin typeface="Arial"/>
                <a:ea typeface="ＭＳ Ｐゴシック"/>
                <a:cs typeface="Arial"/>
              </a:rPr>
              <a:t> </a:t>
            </a:r>
            <a:r>
              <a:rPr lang="en-US">
                <a:solidFill>
                  <a:schemeClr val="tx1"/>
                </a:solidFill>
                <a:latin typeface="Arial" panose="020B0604020202020204" pitchFamily="34" charset="0"/>
                <a:cs typeface="Arial" panose="020B0604020202020204" pitchFamily="34" charset="0"/>
              </a:rPr>
              <a:t>But how do the antibodies pass from colostrum to the calf when they drink?</a:t>
            </a:r>
          </a:p>
        </p:txBody>
      </p:sp>
      <p:sp>
        <p:nvSpPr>
          <p:cNvPr id="8" name="Content Placeholder 2">
            <a:extLst>
              <a:ext uri="{FF2B5EF4-FFF2-40B4-BE49-F238E27FC236}">
                <a16:creationId xmlns:a16="http://schemas.microsoft.com/office/drawing/2014/main" id="{40862883-A06A-09F8-68CB-7E087506FC3D}"/>
              </a:ext>
            </a:extLst>
          </p:cNvPr>
          <p:cNvSpPr txBox="1">
            <a:spLocks/>
          </p:cNvSpPr>
          <p:nvPr/>
        </p:nvSpPr>
        <p:spPr>
          <a:xfrm>
            <a:off x="3681378" y="4867906"/>
            <a:ext cx="5462623" cy="275594"/>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a:solidFill>
                  <a:schemeClr val="tx1"/>
                </a:solidFill>
                <a:latin typeface="Arial" panose="020B0604020202020204" pitchFamily="34" charset="0"/>
                <a:cs typeface="Arial" panose="020B0604020202020204" pitchFamily="34" charset="0"/>
              </a:rPr>
              <a:t>Stott et al., 1979; Image created with Biorender.com.</a:t>
            </a:r>
          </a:p>
        </p:txBody>
      </p:sp>
      <p:pic>
        <p:nvPicPr>
          <p:cNvPr id="12" name="Picture 11">
            <a:extLst>
              <a:ext uri="{FF2B5EF4-FFF2-40B4-BE49-F238E27FC236}">
                <a16:creationId xmlns:a16="http://schemas.microsoft.com/office/drawing/2014/main" id="{3F5D119C-DFA6-D045-959C-D33A0BF59EC4}"/>
              </a:ext>
            </a:extLst>
          </p:cNvPr>
          <p:cNvPicPr>
            <a:picLocks noChangeAspect="1"/>
          </p:cNvPicPr>
          <p:nvPr/>
        </p:nvPicPr>
        <p:blipFill>
          <a:blip r:embed="rId5"/>
          <a:stretch>
            <a:fillRect/>
          </a:stretch>
        </p:blipFill>
        <p:spPr>
          <a:xfrm>
            <a:off x="3681378" y="1990928"/>
            <a:ext cx="1572238" cy="2433945"/>
          </a:xfrm>
          <a:prstGeom prst="rect">
            <a:avLst/>
          </a:prstGeom>
        </p:spPr>
      </p:pic>
      <p:cxnSp>
        <p:nvCxnSpPr>
          <p:cNvPr id="19" name="Connector: Curved 18">
            <a:extLst>
              <a:ext uri="{FF2B5EF4-FFF2-40B4-BE49-F238E27FC236}">
                <a16:creationId xmlns:a16="http://schemas.microsoft.com/office/drawing/2014/main" id="{74685F7B-3E50-4235-057D-11AEEBD19ACE}"/>
              </a:ext>
            </a:extLst>
          </p:cNvPr>
          <p:cNvCxnSpPr>
            <a:cxnSpLocks/>
          </p:cNvCxnSpPr>
          <p:nvPr/>
        </p:nvCxnSpPr>
        <p:spPr>
          <a:xfrm>
            <a:off x="7158988" y="4578518"/>
            <a:ext cx="1464046" cy="276053"/>
          </a:xfrm>
          <a:prstGeom prst="curvedConnector3">
            <a:avLst>
              <a:gd name="adj1" fmla="val 26950"/>
            </a:avLst>
          </a:prstGeom>
          <a:ln w="38100">
            <a:solidFill>
              <a:srgbClr val="0C533A"/>
            </a:solidFill>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9C73CD0-C771-2CE4-83B6-9894BA494264}"/>
              </a:ext>
            </a:extLst>
          </p:cNvPr>
          <p:cNvSpPr txBox="1"/>
          <p:nvPr/>
        </p:nvSpPr>
        <p:spPr>
          <a:xfrm>
            <a:off x="7698825" y="4476883"/>
            <a:ext cx="3353878"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Bloodstream</a:t>
            </a:r>
          </a:p>
        </p:txBody>
      </p:sp>
    </p:spTree>
    <p:extLst>
      <p:ext uri="{BB962C8B-B14F-4D97-AF65-F5344CB8AC3E}">
        <p14:creationId xmlns:p14="http://schemas.microsoft.com/office/powerpoint/2010/main" val="3441215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99D67E0-FA3F-A695-D32F-0773F5442BE8}"/>
              </a:ext>
            </a:extLst>
          </p:cNvPr>
          <p:cNvSpPr txBox="1">
            <a:spLocks/>
          </p:cNvSpPr>
          <p:nvPr/>
        </p:nvSpPr>
        <p:spPr>
          <a:xfrm>
            <a:off x="385354" y="719141"/>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Gut Traffic</a:t>
            </a:r>
            <a:r>
              <a:rPr lang="en-US" dirty="0">
                <a:solidFill>
                  <a:schemeClr val="tx1"/>
                </a:solidFill>
                <a:latin typeface="Arial"/>
                <a:ea typeface="ＭＳ Ｐゴシック"/>
                <a:cs typeface="Arial"/>
              </a:rPr>
              <a:t> - The gut “closes” transport around 24 hours of life. This is what we call gut closure. </a:t>
            </a:r>
            <a:endParaRPr lang="en-US" dirty="0">
              <a:solidFill>
                <a:schemeClr val="tx1"/>
              </a:solidFill>
              <a:latin typeface="Arial" panose="020B0604020202020204" pitchFamily="34" charset="0"/>
              <a:cs typeface="Arial" panose="020B0604020202020204" pitchFamily="34" charset="0"/>
            </a:endParaRPr>
          </a:p>
        </p:txBody>
      </p:sp>
      <p:sp>
        <p:nvSpPr>
          <p:cNvPr id="14" name="Rounded Rectangle 7">
            <a:extLst>
              <a:ext uri="{FF2B5EF4-FFF2-40B4-BE49-F238E27FC236}">
                <a16:creationId xmlns:a16="http://schemas.microsoft.com/office/drawing/2014/main" id="{8671EB03-905B-E794-A63E-23C23F87644A}"/>
              </a:ext>
            </a:extLst>
          </p:cNvPr>
          <p:cNvSpPr/>
          <p:nvPr/>
        </p:nvSpPr>
        <p:spPr>
          <a:xfrm>
            <a:off x="5307873" y="1909968"/>
            <a:ext cx="3615409" cy="2330508"/>
          </a:xfrm>
          <a:prstGeom prst="roundRect">
            <a:avLst/>
          </a:prstGeom>
          <a:noFill/>
          <a:ln w="19050">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a:solidFill>
                <a:srgbClr val="0C533A"/>
              </a:solidFill>
              <a:effectLst/>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B8C86F0-E071-D8D0-4C2A-58C778AA3BF3}"/>
              </a:ext>
            </a:extLst>
          </p:cNvPr>
          <p:cNvSpPr txBox="1"/>
          <p:nvPr/>
        </p:nvSpPr>
        <p:spPr>
          <a:xfrm>
            <a:off x="5404768" y="2018380"/>
            <a:ext cx="3353878"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We use the estimated timing of gut closure to determine when to feed colostrum.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Most recommendations say to feed colostrum within 4 hours of birth. </a:t>
            </a:r>
          </a:p>
        </p:txBody>
      </p:sp>
      <p:grpSp>
        <p:nvGrpSpPr>
          <p:cNvPr id="25" name="Group 24">
            <a:extLst>
              <a:ext uri="{FF2B5EF4-FFF2-40B4-BE49-F238E27FC236}">
                <a16:creationId xmlns:a16="http://schemas.microsoft.com/office/drawing/2014/main" id="{E7780A36-4A30-771D-4469-FE943D394002}"/>
              </a:ext>
            </a:extLst>
          </p:cNvPr>
          <p:cNvGrpSpPr/>
          <p:nvPr/>
        </p:nvGrpSpPr>
        <p:grpSpPr>
          <a:xfrm>
            <a:off x="385354" y="1576399"/>
            <a:ext cx="4796246" cy="3576329"/>
            <a:chOff x="385354" y="1576399"/>
            <a:chExt cx="4796246" cy="3576329"/>
          </a:xfrm>
        </p:grpSpPr>
        <p:pic>
          <p:nvPicPr>
            <p:cNvPr id="10242" name="Picture 2" descr="Colostrum is liquid gold for newborn calves - Beef">
              <a:extLst>
                <a:ext uri="{FF2B5EF4-FFF2-40B4-BE49-F238E27FC236}">
                  <a16:creationId xmlns:a16="http://schemas.microsoft.com/office/drawing/2014/main" id="{0B7CD935-10CA-74F3-1538-3C73F7E7E8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35" t="11815" r="8437" b="8558"/>
            <a:stretch/>
          </p:blipFill>
          <p:spPr bwMode="auto">
            <a:xfrm>
              <a:off x="385354" y="1722044"/>
              <a:ext cx="4796246" cy="3279942"/>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F884D5B7-5DB4-972B-BB49-BC386F8F027B}"/>
                </a:ext>
              </a:extLst>
            </p:cNvPr>
            <p:cNvCxnSpPr/>
            <p:nvPr/>
          </p:nvCxnSpPr>
          <p:spPr>
            <a:xfrm>
              <a:off x="1896291" y="2706442"/>
              <a:ext cx="1774371" cy="1031421"/>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C706B18B-C3DE-A74C-E16A-CF0E1A1DF954}"/>
                </a:ext>
              </a:extLst>
            </p:cNvPr>
            <p:cNvSpPr txBox="1">
              <a:spLocks/>
            </p:cNvSpPr>
            <p:nvPr/>
          </p:nvSpPr>
          <p:spPr>
            <a:xfrm>
              <a:off x="1115748" y="4498153"/>
              <a:ext cx="3634777" cy="633287"/>
            </a:xfrm>
            <a:prstGeom prst="rect">
              <a:avLst/>
            </a:prstGeom>
            <a:solidFill>
              <a:schemeClr val="bg1"/>
            </a:solidFill>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endParaRPr lang="en-US" sz="1800">
                <a:solidFill>
                  <a:schemeClr val="tx1"/>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11E56209-1DB5-B017-837D-BEC1FC1267DF}"/>
                </a:ext>
              </a:extLst>
            </p:cNvPr>
            <p:cNvGrpSpPr/>
            <p:nvPr/>
          </p:nvGrpSpPr>
          <p:grpSpPr>
            <a:xfrm>
              <a:off x="1380476" y="4361572"/>
              <a:ext cx="3572377" cy="791156"/>
              <a:chOff x="1380476" y="5147631"/>
              <a:chExt cx="3572377" cy="791156"/>
            </a:xfrm>
          </p:grpSpPr>
          <p:sp>
            <p:nvSpPr>
              <p:cNvPr id="3" name="Content Placeholder 2">
                <a:extLst>
                  <a:ext uri="{FF2B5EF4-FFF2-40B4-BE49-F238E27FC236}">
                    <a16:creationId xmlns:a16="http://schemas.microsoft.com/office/drawing/2014/main" id="{430E8675-77FF-C2F2-9E80-809C99A2BECF}"/>
                  </a:ext>
                </a:extLst>
              </p:cNvPr>
              <p:cNvSpPr txBox="1">
                <a:spLocks/>
              </p:cNvSpPr>
              <p:nvPr/>
            </p:nvSpPr>
            <p:spPr>
              <a:xfrm>
                <a:off x="1747211" y="5511199"/>
                <a:ext cx="2885346"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Calf age, hour</a:t>
                </a:r>
              </a:p>
            </p:txBody>
          </p:sp>
          <p:sp>
            <p:nvSpPr>
              <p:cNvPr id="5" name="Content Placeholder 2">
                <a:extLst>
                  <a:ext uri="{FF2B5EF4-FFF2-40B4-BE49-F238E27FC236}">
                    <a16:creationId xmlns:a16="http://schemas.microsoft.com/office/drawing/2014/main" id="{60DE7B92-302E-15D2-9D96-1B293E0D7F80}"/>
                  </a:ext>
                </a:extLst>
              </p:cNvPr>
              <p:cNvSpPr txBox="1">
                <a:spLocks/>
              </p:cNvSpPr>
              <p:nvPr/>
            </p:nvSpPr>
            <p:spPr>
              <a:xfrm>
                <a:off x="1380476" y="5147631"/>
                <a:ext cx="366735"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0</a:t>
                </a:r>
              </a:p>
            </p:txBody>
          </p:sp>
          <p:sp>
            <p:nvSpPr>
              <p:cNvPr id="6" name="Content Placeholder 2">
                <a:extLst>
                  <a:ext uri="{FF2B5EF4-FFF2-40B4-BE49-F238E27FC236}">
                    <a16:creationId xmlns:a16="http://schemas.microsoft.com/office/drawing/2014/main" id="{1DAB0E47-46C4-1A9E-2400-3E52B71C2E52}"/>
                  </a:ext>
                </a:extLst>
              </p:cNvPr>
              <p:cNvSpPr txBox="1">
                <a:spLocks/>
              </p:cNvSpPr>
              <p:nvPr/>
            </p:nvSpPr>
            <p:spPr>
              <a:xfrm>
                <a:off x="2153847" y="5165068"/>
                <a:ext cx="366735"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6</a:t>
                </a:r>
              </a:p>
            </p:txBody>
          </p:sp>
          <p:sp>
            <p:nvSpPr>
              <p:cNvPr id="7" name="Content Placeholder 2">
                <a:extLst>
                  <a:ext uri="{FF2B5EF4-FFF2-40B4-BE49-F238E27FC236}">
                    <a16:creationId xmlns:a16="http://schemas.microsoft.com/office/drawing/2014/main" id="{CD96D89C-39C1-C42B-63B3-18530C7C0BEB}"/>
                  </a:ext>
                </a:extLst>
              </p:cNvPr>
              <p:cNvSpPr txBox="1">
                <a:spLocks/>
              </p:cNvSpPr>
              <p:nvPr/>
            </p:nvSpPr>
            <p:spPr>
              <a:xfrm>
                <a:off x="2830966" y="5165068"/>
                <a:ext cx="560014"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12</a:t>
                </a:r>
              </a:p>
            </p:txBody>
          </p:sp>
          <p:sp>
            <p:nvSpPr>
              <p:cNvPr id="9" name="Content Placeholder 2">
                <a:extLst>
                  <a:ext uri="{FF2B5EF4-FFF2-40B4-BE49-F238E27FC236}">
                    <a16:creationId xmlns:a16="http://schemas.microsoft.com/office/drawing/2014/main" id="{094E5B15-B678-DE1C-CFCF-87D1CE25EB42}"/>
                  </a:ext>
                </a:extLst>
              </p:cNvPr>
              <p:cNvSpPr txBox="1">
                <a:spLocks/>
              </p:cNvSpPr>
              <p:nvPr/>
            </p:nvSpPr>
            <p:spPr>
              <a:xfrm>
                <a:off x="3603041" y="5164742"/>
                <a:ext cx="550101"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18</a:t>
                </a:r>
              </a:p>
            </p:txBody>
          </p:sp>
          <p:sp>
            <p:nvSpPr>
              <p:cNvPr id="10" name="Content Placeholder 2">
                <a:extLst>
                  <a:ext uri="{FF2B5EF4-FFF2-40B4-BE49-F238E27FC236}">
                    <a16:creationId xmlns:a16="http://schemas.microsoft.com/office/drawing/2014/main" id="{583CDD00-CF70-EBFA-B7C9-4D526AAAF2A8}"/>
                  </a:ext>
                </a:extLst>
              </p:cNvPr>
              <p:cNvSpPr txBox="1">
                <a:spLocks/>
              </p:cNvSpPr>
              <p:nvPr/>
            </p:nvSpPr>
            <p:spPr>
              <a:xfrm>
                <a:off x="4392839" y="5164742"/>
                <a:ext cx="560014"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24</a:t>
                </a:r>
              </a:p>
            </p:txBody>
          </p:sp>
        </p:grpSp>
        <p:sp>
          <p:nvSpPr>
            <p:cNvPr id="24" name="Content Placeholder 2">
              <a:extLst>
                <a:ext uri="{FF2B5EF4-FFF2-40B4-BE49-F238E27FC236}">
                  <a16:creationId xmlns:a16="http://schemas.microsoft.com/office/drawing/2014/main" id="{ED415A42-63CE-A1A6-7697-9934C4F70087}"/>
                </a:ext>
              </a:extLst>
            </p:cNvPr>
            <p:cNvSpPr txBox="1">
              <a:spLocks/>
            </p:cNvSpPr>
            <p:nvPr/>
          </p:nvSpPr>
          <p:spPr>
            <a:xfrm rot="5400000">
              <a:off x="-818558" y="2866136"/>
              <a:ext cx="3212761" cy="633287"/>
            </a:xfrm>
            <a:prstGeom prst="rect">
              <a:avLst/>
            </a:prstGeom>
            <a:solidFill>
              <a:schemeClr val="bg1"/>
            </a:solidFill>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endParaRPr lang="en-US" sz="1800">
                <a:solidFill>
                  <a:schemeClr val="tx1"/>
                </a:solidFill>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49DCE2CE-0AE1-2AC9-9085-048ABDCE160B}"/>
                </a:ext>
              </a:extLst>
            </p:cNvPr>
            <p:cNvGrpSpPr/>
            <p:nvPr/>
          </p:nvGrpSpPr>
          <p:grpSpPr>
            <a:xfrm>
              <a:off x="661223" y="1635748"/>
              <a:ext cx="568802" cy="2895351"/>
              <a:chOff x="1288421" y="2679868"/>
              <a:chExt cx="568802" cy="2895351"/>
            </a:xfrm>
          </p:grpSpPr>
          <p:sp>
            <p:nvSpPr>
              <p:cNvPr id="19" name="Content Placeholder 2">
                <a:extLst>
                  <a:ext uri="{FF2B5EF4-FFF2-40B4-BE49-F238E27FC236}">
                    <a16:creationId xmlns:a16="http://schemas.microsoft.com/office/drawing/2014/main" id="{DF83EE34-DEB2-CFCA-33A8-47FDD75EA901}"/>
                  </a:ext>
                </a:extLst>
              </p:cNvPr>
              <p:cNvSpPr txBox="1">
                <a:spLocks/>
              </p:cNvSpPr>
              <p:nvPr/>
            </p:nvSpPr>
            <p:spPr>
              <a:xfrm>
                <a:off x="1380476" y="5147631"/>
                <a:ext cx="366735"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0</a:t>
                </a:r>
              </a:p>
            </p:txBody>
          </p:sp>
          <p:sp>
            <p:nvSpPr>
              <p:cNvPr id="20" name="Content Placeholder 2">
                <a:extLst>
                  <a:ext uri="{FF2B5EF4-FFF2-40B4-BE49-F238E27FC236}">
                    <a16:creationId xmlns:a16="http://schemas.microsoft.com/office/drawing/2014/main" id="{C9B043E0-005F-5730-CEC2-C1A8D9DDEF5E}"/>
                  </a:ext>
                </a:extLst>
              </p:cNvPr>
              <p:cNvSpPr txBox="1">
                <a:spLocks/>
              </p:cNvSpPr>
              <p:nvPr/>
            </p:nvSpPr>
            <p:spPr>
              <a:xfrm>
                <a:off x="1288421" y="4537837"/>
                <a:ext cx="550844"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10</a:t>
                </a:r>
              </a:p>
            </p:txBody>
          </p:sp>
          <p:sp>
            <p:nvSpPr>
              <p:cNvPr id="21" name="Content Placeholder 2">
                <a:extLst>
                  <a:ext uri="{FF2B5EF4-FFF2-40B4-BE49-F238E27FC236}">
                    <a16:creationId xmlns:a16="http://schemas.microsoft.com/office/drawing/2014/main" id="{A41AF88D-3B13-F3DC-1F63-AFF6EFDCA6CB}"/>
                  </a:ext>
                </a:extLst>
              </p:cNvPr>
              <p:cNvSpPr txBox="1">
                <a:spLocks/>
              </p:cNvSpPr>
              <p:nvPr/>
            </p:nvSpPr>
            <p:spPr>
              <a:xfrm>
                <a:off x="1297209" y="3912349"/>
                <a:ext cx="560014"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20</a:t>
                </a:r>
              </a:p>
            </p:txBody>
          </p:sp>
          <p:sp>
            <p:nvSpPr>
              <p:cNvPr id="22" name="Content Placeholder 2">
                <a:extLst>
                  <a:ext uri="{FF2B5EF4-FFF2-40B4-BE49-F238E27FC236}">
                    <a16:creationId xmlns:a16="http://schemas.microsoft.com/office/drawing/2014/main" id="{B9CF6976-D313-E5D5-FBC3-AE73F112EF4C}"/>
                  </a:ext>
                </a:extLst>
              </p:cNvPr>
              <p:cNvSpPr txBox="1">
                <a:spLocks/>
              </p:cNvSpPr>
              <p:nvPr/>
            </p:nvSpPr>
            <p:spPr>
              <a:xfrm>
                <a:off x="1288421" y="3295287"/>
                <a:ext cx="550101"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30</a:t>
                </a:r>
              </a:p>
            </p:txBody>
          </p:sp>
          <p:sp>
            <p:nvSpPr>
              <p:cNvPr id="23" name="Content Placeholder 2">
                <a:extLst>
                  <a:ext uri="{FF2B5EF4-FFF2-40B4-BE49-F238E27FC236}">
                    <a16:creationId xmlns:a16="http://schemas.microsoft.com/office/drawing/2014/main" id="{0BA64415-9642-124F-A9B9-3F1D0EB84F20}"/>
                  </a:ext>
                </a:extLst>
              </p:cNvPr>
              <p:cNvSpPr txBox="1">
                <a:spLocks/>
              </p:cNvSpPr>
              <p:nvPr/>
            </p:nvSpPr>
            <p:spPr>
              <a:xfrm>
                <a:off x="1297209" y="2679868"/>
                <a:ext cx="560014"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40</a:t>
                </a:r>
              </a:p>
            </p:txBody>
          </p:sp>
        </p:grpSp>
        <p:sp>
          <p:nvSpPr>
            <p:cNvPr id="2" name="Content Placeholder 2">
              <a:extLst>
                <a:ext uri="{FF2B5EF4-FFF2-40B4-BE49-F238E27FC236}">
                  <a16:creationId xmlns:a16="http://schemas.microsoft.com/office/drawing/2014/main" id="{B8392B12-CF51-6ECE-C87F-D834FAB46314}"/>
                </a:ext>
              </a:extLst>
            </p:cNvPr>
            <p:cNvSpPr txBox="1">
              <a:spLocks/>
            </p:cNvSpPr>
            <p:nvPr/>
          </p:nvSpPr>
          <p:spPr>
            <a:xfrm rot="16200000">
              <a:off x="-827964" y="2850564"/>
              <a:ext cx="2885346" cy="427588"/>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lgn="ctr">
                <a:buNone/>
              </a:pPr>
              <a:r>
                <a:rPr lang="en-US" sz="1800">
                  <a:solidFill>
                    <a:schemeClr val="tx1"/>
                  </a:solidFill>
                  <a:latin typeface="Arial" panose="020B0604020202020204" pitchFamily="34" charset="0"/>
                  <a:cs typeface="Arial" panose="020B0604020202020204" pitchFamily="34" charset="0"/>
                </a:rPr>
                <a:t>Percent Ig Absorption</a:t>
              </a:r>
            </a:p>
          </p:txBody>
        </p:sp>
      </p:grpSp>
      <p:sp>
        <p:nvSpPr>
          <p:cNvPr id="11" name="Content Placeholder 2">
            <a:extLst>
              <a:ext uri="{FF2B5EF4-FFF2-40B4-BE49-F238E27FC236}">
                <a16:creationId xmlns:a16="http://schemas.microsoft.com/office/drawing/2014/main" id="{A004B7B3-10A0-8DE5-A3AF-1B768A6EBCB4}"/>
              </a:ext>
            </a:extLst>
          </p:cNvPr>
          <p:cNvSpPr txBox="1">
            <a:spLocks/>
          </p:cNvSpPr>
          <p:nvPr/>
        </p:nvSpPr>
        <p:spPr>
          <a:xfrm>
            <a:off x="4942941" y="4795684"/>
            <a:ext cx="4267201" cy="271029"/>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Leece and Morgan, 1962; Stott et al., 1979</a:t>
            </a:r>
          </a:p>
        </p:txBody>
      </p:sp>
    </p:spTree>
    <p:extLst>
      <p:ext uri="{BB962C8B-B14F-4D97-AF65-F5344CB8AC3E}">
        <p14:creationId xmlns:p14="http://schemas.microsoft.com/office/powerpoint/2010/main" val="398721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08581-E823-C408-3AF0-8BD739D7053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333EEE8-48C2-A8D6-3BEC-72E0DD3B895F}"/>
              </a:ext>
            </a:extLst>
          </p:cNvPr>
          <p:cNvSpPr txBox="1">
            <a:spLocks/>
          </p:cNvSpPr>
          <p:nvPr/>
        </p:nvSpPr>
        <p:spPr>
          <a:xfrm>
            <a:off x="457200" y="576971"/>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The 5 Q's -</a:t>
            </a:r>
            <a:r>
              <a:rPr lang="en-US" dirty="0">
                <a:solidFill>
                  <a:schemeClr val="tx1"/>
                </a:solidFill>
                <a:latin typeface="Arial"/>
                <a:ea typeface="ＭＳ Ｐゴシック"/>
                <a:cs typeface="Arial"/>
              </a:rPr>
              <a:t> When we feed colostrum, we must follow the 5 Qs. </a:t>
            </a:r>
            <a:endParaRPr lang="en-US" dirty="0">
              <a:solidFill>
                <a:schemeClr val="tx1"/>
              </a:solidFill>
              <a:latin typeface="Arial" panose="020B0604020202020204" pitchFamily="34" charset="0"/>
              <a:cs typeface="Arial" panose="020B0604020202020204" pitchFamily="34" charset="0"/>
            </a:endParaRPr>
          </a:p>
        </p:txBody>
      </p:sp>
      <p:sp>
        <p:nvSpPr>
          <p:cNvPr id="2" name="Rounded Rectangle 14">
            <a:extLst>
              <a:ext uri="{FF2B5EF4-FFF2-40B4-BE49-F238E27FC236}">
                <a16:creationId xmlns:a16="http://schemas.microsoft.com/office/drawing/2014/main" id="{1ADFE4BE-BEE0-3AC6-257C-82F204522998}"/>
              </a:ext>
            </a:extLst>
          </p:cNvPr>
          <p:cNvSpPr/>
          <p:nvPr/>
        </p:nvSpPr>
        <p:spPr>
          <a:xfrm>
            <a:off x="4040814" y="3980348"/>
            <a:ext cx="4574139" cy="830463"/>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Quantifying: </a:t>
            </a:r>
            <a:r>
              <a:rPr lang="en-US">
                <a:solidFill>
                  <a:schemeClr val="tx1"/>
                </a:solidFill>
                <a:latin typeface="Arial" panose="020B0604020202020204" pitchFamily="34" charset="0"/>
                <a:cs typeface="Arial" panose="020B0604020202020204" pitchFamily="34" charset="0"/>
              </a:rPr>
              <a:t>At least 90% of calves should have successful transfer of passive immunity (serum Brix or total protein)</a:t>
            </a:r>
          </a:p>
        </p:txBody>
      </p:sp>
      <p:sp>
        <p:nvSpPr>
          <p:cNvPr id="5" name="Rounded Rectangle 14">
            <a:extLst>
              <a:ext uri="{FF2B5EF4-FFF2-40B4-BE49-F238E27FC236}">
                <a16:creationId xmlns:a16="http://schemas.microsoft.com/office/drawing/2014/main" id="{301B773E-9002-CA17-ECD7-CC464500CFDB}"/>
              </a:ext>
            </a:extLst>
          </p:cNvPr>
          <p:cNvSpPr/>
          <p:nvPr/>
        </p:nvSpPr>
        <p:spPr>
          <a:xfrm>
            <a:off x="4040815" y="1258957"/>
            <a:ext cx="4574136" cy="575353"/>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Quality: </a:t>
            </a:r>
            <a:r>
              <a:rPr lang="en-US">
                <a:solidFill>
                  <a:schemeClr val="tx1"/>
                </a:solidFill>
                <a:latin typeface="Arial" panose="020B0604020202020204" pitchFamily="34" charset="0"/>
                <a:cs typeface="Arial" panose="020B0604020202020204" pitchFamily="34" charset="0"/>
              </a:rPr>
              <a:t>at least 50 g/L of IgG; gold standard is at least 22</a:t>
            </a:r>
            <a:r>
              <a:rPr lang="en-US">
                <a:solidFill>
                  <a:schemeClr val="tx1"/>
                </a:solidFill>
                <a:latin typeface="Aptos Narrow" panose="020B0004020202020204" pitchFamily="34" charset="0"/>
                <a:cs typeface="Arial" panose="020B0604020202020204" pitchFamily="34" charset="0"/>
              </a:rPr>
              <a:t>°</a:t>
            </a:r>
            <a:r>
              <a:rPr lang="en-US">
                <a:solidFill>
                  <a:schemeClr val="tx1"/>
                </a:solidFill>
                <a:latin typeface="Arial" panose="020B0604020202020204" pitchFamily="34" charset="0"/>
                <a:cs typeface="Arial" panose="020B0604020202020204" pitchFamily="34" charset="0"/>
              </a:rPr>
              <a:t> Brix</a:t>
            </a:r>
          </a:p>
        </p:txBody>
      </p:sp>
      <p:sp>
        <p:nvSpPr>
          <p:cNvPr id="6" name="Rounded Rectangle 14">
            <a:extLst>
              <a:ext uri="{FF2B5EF4-FFF2-40B4-BE49-F238E27FC236}">
                <a16:creationId xmlns:a16="http://schemas.microsoft.com/office/drawing/2014/main" id="{16A1573B-C052-28D5-99DC-B429050DBAEC}"/>
              </a:ext>
            </a:extLst>
          </p:cNvPr>
          <p:cNvSpPr/>
          <p:nvPr/>
        </p:nvSpPr>
        <p:spPr>
          <a:xfrm>
            <a:off x="4040814" y="1933531"/>
            <a:ext cx="4574139" cy="440595"/>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Quantity: </a:t>
            </a:r>
            <a:r>
              <a:rPr lang="en-US">
                <a:solidFill>
                  <a:schemeClr val="tx1"/>
                </a:solidFill>
                <a:latin typeface="Arial" panose="020B0604020202020204" pitchFamily="34" charset="0"/>
                <a:cs typeface="Arial" panose="020B0604020202020204" pitchFamily="34" charset="0"/>
              </a:rPr>
              <a:t>feed at 10-12% of birth weight</a:t>
            </a:r>
          </a:p>
        </p:txBody>
      </p:sp>
      <p:sp>
        <p:nvSpPr>
          <p:cNvPr id="7" name="Rounded Rectangle 14">
            <a:extLst>
              <a:ext uri="{FF2B5EF4-FFF2-40B4-BE49-F238E27FC236}">
                <a16:creationId xmlns:a16="http://schemas.microsoft.com/office/drawing/2014/main" id="{9218CEE4-2119-07AD-7DD7-FDEFFBF185FE}"/>
              </a:ext>
            </a:extLst>
          </p:cNvPr>
          <p:cNvSpPr/>
          <p:nvPr/>
        </p:nvSpPr>
        <p:spPr>
          <a:xfrm>
            <a:off x="4040814" y="2470049"/>
            <a:ext cx="4574137" cy="440595"/>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Quickness: </a:t>
            </a:r>
            <a:r>
              <a:rPr lang="en-US">
                <a:solidFill>
                  <a:schemeClr val="tx1"/>
                </a:solidFill>
                <a:latin typeface="Arial" panose="020B0604020202020204" pitchFamily="34" charset="0"/>
                <a:cs typeface="Arial" panose="020B0604020202020204" pitchFamily="34" charset="0"/>
              </a:rPr>
              <a:t>feed within 4 hours (ideal)</a:t>
            </a:r>
          </a:p>
        </p:txBody>
      </p:sp>
      <p:sp>
        <p:nvSpPr>
          <p:cNvPr id="10" name="Rounded Rectangle 14">
            <a:extLst>
              <a:ext uri="{FF2B5EF4-FFF2-40B4-BE49-F238E27FC236}">
                <a16:creationId xmlns:a16="http://schemas.microsoft.com/office/drawing/2014/main" id="{E2ACA6A4-7494-E3B6-0960-DBD9417BC939}"/>
              </a:ext>
            </a:extLst>
          </p:cNvPr>
          <p:cNvSpPr/>
          <p:nvPr/>
        </p:nvSpPr>
        <p:spPr>
          <a:xfrm>
            <a:off x="4040815" y="3006448"/>
            <a:ext cx="4574138" cy="878096"/>
          </a:xfrm>
          <a:prstGeom prst="roundRect">
            <a:avLst/>
          </a:prstGeom>
          <a:solidFill>
            <a:schemeClr val="accent3">
              <a:lumMod val="20000"/>
              <a:lumOff val="80000"/>
            </a:schemeClr>
          </a:solidFill>
          <a:ln>
            <a:solidFill>
              <a:srgbClr val="0C533A"/>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err="1">
                <a:solidFill>
                  <a:schemeClr val="tx1"/>
                </a:solidFill>
                <a:latin typeface="Arial" panose="020B0604020202020204" pitchFamily="34" charset="0"/>
                <a:cs typeface="Arial" panose="020B0604020202020204" pitchFamily="34" charset="0"/>
              </a:rPr>
              <a:t>Squeeky</a:t>
            </a:r>
            <a:r>
              <a:rPr lang="en-US" b="1">
                <a:solidFill>
                  <a:schemeClr val="tx1"/>
                </a:solidFill>
                <a:latin typeface="Arial" panose="020B0604020202020204" pitchFamily="34" charset="0"/>
                <a:cs typeface="Arial" panose="020B0604020202020204" pitchFamily="34" charset="0"/>
              </a:rPr>
              <a:t> clean: </a:t>
            </a:r>
            <a:r>
              <a:rPr lang="en-US">
                <a:solidFill>
                  <a:schemeClr val="tx1"/>
                </a:solidFill>
                <a:latin typeface="Arial" panose="020B0604020202020204" pitchFamily="34" charset="0"/>
                <a:cs typeface="Arial" panose="020B0604020202020204" pitchFamily="34" charset="0"/>
              </a:rPr>
              <a:t>aim for total plate counts &lt;100,000 colony forming unis/mL to minimize contamination</a:t>
            </a:r>
          </a:p>
        </p:txBody>
      </p:sp>
      <p:sp>
        <p:nvSpPr>
          <p:cNvPr id="12" name="Content Placeholder 2">
            <a:extLst>
              <a:ext uri="{FF2B5EF4-FFF2-40B4-BE49-F238E27FC236}">
                <a16:creationId xmlns:a16="http://schemas.microsoft.com/office/drawing/2014/main" id="{CF112046-5DFD-6101-9EC6-0AA316F111BA}"/>
              </a:ext>
            </a:extLst>
          </p:cNvPr>
          <p:cNvSpPr txBox="1">
            <a:spLocks/>
          </p:cNvSpPr>
          <p:nvPr/>
        </p:nvSpPr>
        <p:spPr>
          <a:xfrm>
            <a:off x="5421088" y="4816451"/>
            <a:ext cx="3978442" cy="275594"/>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Godden &amp; Lombard &amp; Woolums, 2019</a:t>
            </a:r>
          </a:p>
        </p:txBody>
      </p:sp>
      <p:pic>
        <p:nvPicPr>
          <p:cNvPr id="16" name="Graphic 15" descr="Baby bottle outline">
            <a:extLst>
              <a:ext uri="{FF2B5EF4-FFF2-40B4-BE49-F238E27FC236}">
                <a16:creationId xmlns:a16="http://schemas.microsoft.com/office/drawing/2014/main" id="{D364B3B2-CF70-AFBC-DACB-97BAB15D3F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6239" y="1678392"/>
            <a:ext cx="3189514" cy="3189514"/>
          </a:xfrm>
          <a:prstGeom prst="rect">
            <a:avLst/>
          </a:prstGeom>
        </p:spPr>
      </p:pic>
      <p:sp>
        <p:nvSpPr>
          <p:cNvPr id="17" name="Left Brace 16">
            <a:extLst>
              <a:ext uri="{FF2B5EF4-FFF2-40B4-BE49-F238E27FC236}">
                <a16:creationId xmlns:a16="http://schemas.microsoft.com/office/drawing/2014/main" id="{F986AEBD-3576-7DBA-3D3D-A8C32B47A3B6}"/>
              </a:ext>
            </a:extLst>
          </p:cNvPr>
          <p:cNvSpPr/>
          <p:nvPr/>
        </p:nvSpPr>
        <p:spPr>
          <a:xfrm>
            <a:off x="2835728" y="1375760"/>
            <a:ext cx="887186" cy="3492146"/>
          </a:xfrm>
          <a:prstGeom prst="leftBrace">
            <a:avLst/>
          </a:prstGeom>
          <a:ln>
            <a:solidFill>
              <a:srgbClr val="0C533A"/>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5424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B759-D937-B65D-551D-3AC5A9B484E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C0E2AE3-5BFE-5C42-C6DA-6747CDAF7D8F}"/>
              </a:ext>
            </a:extLst>
          </p:cNvPr>
          <p:cNvSpPr txBox="1">
            <a:spLocks/>
          </p:cNvSpPr>
          <p:nvPr/>
        </p:nvSpPr>
        <p:spPr>
          <a:xfrm>
            <a:off x="385354" y="582528"/>
            <a:ext cx="8229600" cy="857258"/>
          </a:xfrm>
          <a:prstGeom prst="rect">
            <a:avLst/>
          </a:prstGeom>
        </p:spPr>
        <p:txBody>
          <a:bodyPr lIns="91440" tIns="45720" rIns="91440" bIns="45720" anchor="t">
            <a:noAutofit/>
          </a:bodyPr>
          <a:lstStyle>
            <a:lvl1pPr algn="l" defTabSz="342900" rtl="0" eaLnBrk="1" fontAlgn="base" hangingPunct="1">
              <a:spcBef>
                <a:spcPct val="0"/>
              </a:spcBef>
              <a:spcAft>
                <a:spcPct val="0"/>
              </a:spcAft>
              <a:defRPr sz="2700" b="0" i="0" kern="1200" baseline="0">
                <a:solidFill>
                  <a:srgbClr val="18453B"/>
                </a:solidFill>
                <a:latin typeface="Gotham-Bold"/>
                <a:ea typeface="ＭＳ Ｐゴシック" charset="-128"/>
                <a:cs typeface="Gotham-Bold"/>
              </a:defRPr>
            </a:lvl1pPr>
            <a:lvl2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2pPr>
            <a:lvl3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3pPr>
            <a:lvl4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4pPr>
            <a:lvl5pPr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5pPr>
            <a:lvl6pPr marL="3429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6pPr>
            <a:lvl7pPr marL="6858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7pPr>
            <a:lvl8pPr marL="10287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8pPr>
            <a:lvl9pPr marL="1371600" algn="ctr" defTabSz="342900" rtl="0" eaLnBrk="1" fontAlgn="base" hangingPunct="1">
              <a:spcBef>
                <a:spcPct val="0"/>
              </a:spcBef>
              <a:spcAft>
                <a:spcPct val="0"/>
              </a:spcAft>
              <a:defRPr sz="3300">
                <a:solidFill>
                  <a:schemeClr val="tx1"/>
                </a:solidFill>
                <a:latin typeface="Gotham Book" charset="0"/>
                <a:ea typeface="ＭＳ Ｐゴシック" charset="-128"/>
                <a:cs typeface="ＭＳ Ｐゴシック" charset="-128"/>
              </a:defRPr>
            </a:lvl9pPr>
          </a:lstStyle>
          <a:p>
            <a:r>
              <a:rPr lang="en-US" b="1" dirty="0">
                <a:solidFill>
                  <a:schemeClr val="tx1"/>
                </a:solidFill>
                <a:latin typeface="Arial"/>
                <a:ea typeface="ＭＳ Ｐゴシック"/>
                <a:cs typeface="Arial"/>
              </a:rPr>
              <a:t>Success!</a:t>
            </a:r>
            <a:r>
              <a:rPr lang="en-US" dirty="0">
                <a:solidFill>
                  <a:schemeClr val="tx1"/>
                </a:solidFill>
                <a:latin typeface="Arial"/>
                <a:ea typeface="ＭＳ Ｐゴシック"/>
                <a:cs typeface="Arial"/>
              </a:rPr>
              <a:t> We can determine successful transfer of passive immunity with serum Brix or total protein. </a:t>
            </a:r>
          </a:p>
        </p:txBody>
      </p:sp>
      <p:sp>
        <p:nvSpPr>
          <p:cNvPr id="12" name="Content Placeholder 2">
            <a:extLst>
              <a:ext uri="{FF2B5EF4-FFF2-40B4-BE49-F238E27FC236}">
                <a16:creationId xmlns:a16="http://schemas.microsoft.com/office/drawing/2014/main" id="{F0F0BCEE-F8AA-DA92-DCFF-8735575F4EC9}"/>
              </a:ext>
            </a:extLst>
          </p:cNvPr>
          <p:cNvSpPr txBox="1">
            <a:spLocks/>
          </p:cNvSpPr>
          <p:nvPr/>
        </p:nvSpPr>
        <p:spPr>
          <a:xfrm>
            <a:off x="3704620" y="4781195"/>
            <a:ext cx="5502443" cy="128637"/>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dirty="0">
                <a:solidFill>
                  <a:schemeClr val="tx1"/>
                </a:solidFill>
                <a:latin typeface="Arial" panose="020B0604020202020204" pitchFamily="34" charset="0"/>
                <a:cs typeface="Arial" panose="020B0604020202020204" pitchFamily="34" charset="0"/>
              </a:rPr>
              <a:t>Lombard et al., 2020; Image created with Biorender.com.</a:t>
            </a:r>
          </a:p>
        </p:txBody>
      </p:sp>
      <p:graphicFrame>
        <p:nvGraphicFramePr>
          <p:cNvPr id="13" name="Table 12">
            <a:extLst>
              <a:ext uri="{FF2B5EF4-FFF2-40B4-BE49-F238E27FC236}">
                <a16:creationId xmlns:a16="http://schemas.microsoft.com/office/drawing/2014/main" id="{2C80CEE2-3855-6A2C-0516-894591DE4423}"/>
              </a:ext>
            </a:extLst>
          </p:cNvPr>
          <p:cNvGraphicFramePr>
            <a:graphicFrameLocks noGrp="1"/>
          </p:cNvGraphicFramePr>
          <p:nvPr>
            <p:extLst>
              <p:ext uri="{D42A27DB-BD31-4B8C-83A1-F6EECF244321}">
                <p14:modId xmlns:p14="http://schemas.microsoft.com/office/powerpoint/2010/main" val="1121885397"/>
              </p:ext>
            </p:extLst>
          </p:nvPr>
        </p:nvGraphicFramePr>
        <p:xfrm>
          <a:off x="1544365" y="2160432"/>
          <a:ext cx="7070589" cy="2123440"/>
        </p:xfrm>
        <a:graphic>
          <a:graphicData uri="http://schemas.openxmlformats.org/drawingml/2006/table">
            <a:tbl>
              <a:tblPr firstRow="1" bandRow="1">
                <a:tableStyleId>{C083E6E3-FA7D-4D7B-A595-EF9225AFEA82}</a:tableStyleId>
              </a:tblPr>
              <a:tblGrid>
                <a:gridCol w="1685762">
                  <a:extLst>
                    <a:ext uri="{9D8B030D-6E8A-4147-A177-3AD203B41FA5}">
                      <a16:colId xmlns:a16="http://schemas.microsoft.com/office/drawing/2014/main" val="3000796691"/>
                    </a:ext>
                  </a:extLst>
                </a:gridCol>
                <a:gridCol w="1459832">
                  <a:extLst>
                    <a:ext uri="{9D8B030D-6E8A-4147-A177-3AD203B41FA5}">
                      <a16:colId xmlns:a16="http://schemas.microsoft.com/office/drawing/2014/main" val="1796779648"/>
                    </a:ext>
                  </a:extLst>
                </a:gridCol>
                <a:gridCol w="1956126">
                  <a:extLst>
                    <a:ext uri="{9D8B030D-6E8A-4147-A177-3AD203B41FA5}">
                      <a16:colId xmlns:a16="http://schemas.microsoft.com/office/drawing/2014/main" val="2384755704"/>
                    </a:ext>
                  </a:extLst>
                </a:gridCol>
                <a:gridCol w="1968869">
                  <a:extLst>
                    <a:ext uri="{9D8B030D-6E8A-4147-A177-3AD203B41FA5}">
                      <a16:colId xmlns:a16="http://schemas.microsoft.com/office/drawing/2014/main" val="1439760489"/>
                    </a:ext>
                  </a:extLst>
                </a:gridCol>
              </a:tblGrid>
              <a:tr h="370840">
                <a:tc>
                  <a:txBody>
                    <a:bodyPr/>
                    <a:lstStyle/>
                    <a:p>
                      <a:r>
                        <a:rPr lang="en-US" sz="1800">
                          <a:solidFill>
                            <a:schemeClr val="bg1"/>
                          </a:solidFill>
                          <a:latin typeface="Arial" panose="020B0604020202020204" pitchFamily="34" charset="0"/>
                          <a:cs typeface="Arial" panose="020B0604020202020204" pitchFamily="34" charset="0"/>
                        </a:rPr>
                        <a:t>Classification</a:t>
                      </a:r>
                    </a:p>
                  </a:txBody>
                  <a:tcPr>
                    <a:solidFill>
                      <a:srgbClr val="0C533A"/>
                    </a:solidFill>
                  </a:tcPr>
                </a:tc>
                <a:tc>
                  <a:txBody>
                    <a:bodyPr/>
                    <a:lstStyle/>
                    <a:p>
                      <a:r>
                        <a:rPr lang="en-US" sz="1800">
                          <a:solidFill>
                            <a:schemeClr val="bg1"/>
                          </a:solidFill>
                          <a:latin typeface="Arial" panose="020B0604020202020204" pitchFamily="34" charset="0"/>
                          <a:cs typeface="Arial" panose="020B0604020202020204" pitchFamily="34" charset="0"/>
                        </a:rPr>
                        <a:t>Goal % of calves</a:t>
                      </a:r>
                    </a:p>
                  </a:txBody>
                  <a:tcPr>
                    <a:solidFill>
                      <a:srgbClr val="0C533A"/>
                    </a:solidFill>
                  </a:tcPr>
                </a:tc>
                <a:tc>
                  <a:txBody>
                    <a:bodyPr/>
                    <a:lstStyle/>
                    <a:p>
                      <a:r>
                        <a:rPr lang="en-US" sz="1800">
                          <a:solidFill>
                            <a:schemeClr val="bg1"/>
                          </a:solidFill>
                          <a:latin typeface="Arial" panose="020B0604020202020204" pitchFamily="34" charset="0"/>
                          <a:cs typeface="Arial" panose="020B0604020202020204" pitchFamily="34" charset="0"/>
                        </a:rPr>
                        <a:t>Serum total protein, g/dL</a:t>
                      </a:r>
                    </a:p>
                  </a:txBody>
                  <a:tcPr>
                    <a:solidFill>
                      <a:srgbClr val="0C533A"/>
                    </a:solidFill>
                  </a:tcPr>
                </a:tc>
                <a:tc>
                  <a:txBody>
                    <a:bodyPr/>
                    <a:lstStyle/>
                    <a:p>
                      <a:r>
                        <a:rPr lang="en-US" sz="1800">
                          <a:solidFill>
                            <a:schemeClr val="bg1"/>
                          </a:solidFill>
                          <a:latin typeface="Arial" panose="020B0604020202020204" pitchFamily="34" charset="0"/>
                          <a:cs typeface="Arial" panose="020B0604020202020204" pitchFamily="34" charset="0"/>
                        </a:rPr>
                        <a:t>Corresponding serum Brix </a:t>
                      </a:r>
                      <a:r>
                        <a:rPr lang="en-US" sz="1800">
                          <a:solidFill>
                            <a:schemeClr val="bg1"/>
                          </a:solidFill>
                          <a:latin typeface="Aptos Narrow" panose="020B0004020202020204" pitchFamily="34" charset="0"/>
                          <a:cs typeface="Arial" panose="020B0604020202020204" pitchFamily="34" charset="0"/>
                        </a:rPr>
                        <a:t>°</a:t>
                      </a:r>
                      <a:endParaRPr lang="en-US" sz="1800">
                        <a:solidFill>
                          <a:schemeClr val="bg1"/>
                        </a:solidFill>
                        <a:latin typeface="Arial" panose="020B0604020202020204" pitchFamily="34" charset="0"/>
                        <a:cs typeface="Arial" panose="020B0604020202020204" pitchFamily="34" charset="0"/>
                      </a:endParaRPr>
                    </a:p>
                  </a:txBody>
                  <a:tcPr>
                    <a:solidFill>
                      <a:srgbClr val="0C533A"/>
                    </a:solidFill>
                  </a:tcPr>
                </a:tc>
                <a:extLst>
                  <a:ext uri="{0D108BD9-81ED-4DB2-BD59-A6C34878D82A}">
                    <a16:rowId xmlns:a16="http://schemas.microsoft.com/office/drawing/2014/main" val="1915150069"/>
                  </a:ext>
                </a:extLst>
              </a:tr>
              <a:tr h="370840">
                <a:tc>
                  <a:txBody>
                    <a:bodyPr/>
                    <a:lstStyle/>
                    <a:p>
                      <a:r>
                        <a:rPr lang="en-US" sz="1800">
                          <a:latin typeface="Arial" panose="020B0604020202020204" pitchFamily="34" charset="0"/>
                          <a:cs typeface="Arial" panose="020B0604020202020204" pitchFamily="34" charset="0"/>
                        </a:rPr>
                        <a:t>Poor</a:t>
                      </a:r>
                    </a:p>
                  </a:txBody>
                  <a:tcPr/>
                </a:tc>
                <a:tc>
                  <a:txBody>
                    <a:bodyPr/>
                    <a:lstStyle/>
                    <a:p>
                      <a:r>
                        <a:rPr lang="en-US" sz="1800">
                          <a:latin typeface="Arial" panose="020B0604020202020204" pitchFamily="34" charset="0"/>
                          <a:cs typeface="Arial" panose="020B0604020202020204" pitchFamily="34" charset="0"/>
                        </a:rPr>
                        <a:t>&lt; 10</a:t>
                      </a:r>
                    </a:p>
                  </a:txBody>
                  <a:tcPr/>
                </a:tc>
                <a:tc>
                  <a:txBody>
                    <a:bodyPr/>
                    <a:lstStyle/>
                    <a:p>
                      <a:r>
                        <a:rPr lang="en-US" sz="1800">
                          <a:latin typeface="Arial" panose="020B0604020202020204" pitchFamily="34" charset="0"/>
                          <a:cs typeface="Arial" panose="020B0604020202020204" pitchFamily="34" charset="0"/>
                        </a:rPr>
                        <a:t>&lt; 5.1</a:t>
                      </a:r>
                    </a:p>
                  </a:txBody>
                  <a:tcPr/>
                </a:tc>
                <a:tc>
                  <a:txBody>
                    <a:bodyPr/>
                    <a:lstStyle/>
                    <a:p>
                      <a:r>
                        <a:rPr lang="en-US" sz="1800">
                          <a:latin typeface="Arial" panose="020B0604020202020204" pitchFamily="34" charset="0"/>
                          <a:cs typeface="Arial" panose="020B0604020202020204" pitchFamily="34" charset="0"/>
                        </a:rPr>
                        <a:t>&lt; 8.1</a:t>
                      </a:r>
                    </a:p>
                  </a:txBody>
                  <a:tcPr/>
                </a:tc>
                <a:extLst>
                  <a:ext uri="{0D108BD9-81ED-4DB2-BD59-A6C34878D82A}">
                    <a16:rowId xmlns:a16="http://schemas.microsoft.com/office/drawing/2014/main" val="692524938"/>
                  </a:ext>
                </a:extLst>
              </a:tr>
              <a:tr h="370840">
                <a:tc>
                  <a:txBody>
                    <a:bodyPr/>
                    <a:lstStyle/>
                    <a:p>
                      <a:r>
                        <a:rPr lang="en-US" sz="1800">
                          <a:latin typeface="Arial" panose="020B0604020202020204" pitchFamily="34" charset="0"/>
                          <a:cs typeface="Arial" panose="020B0604020202020204" pitchFamily="34" charset="0"/>
                        </a:rPr>
                        <a:t>Fair</a:t>
                      </a:r>
                    </a:p>
                  </a:txBody>
                  <a:tcPr/>
                </a:tc>
                <a:tc>
                  <a:txBody>
                    <a:bodyPr/>
                    <a:lstStyle/>
                    <a:p>
                      <a:r>
                        <a:rPr lang="en-US" sz="1800">
                          <a:latin typeface="Arial" panose="020B0604020202020204" pitchFamily="34" charset="0"/>
                          <a:cs typeface="Arial" panose="020B0604020202020204" pitchFamily="34" charset="0"/>
                        </a:rPr>
                        <a:t>20</a:t>
                      </a:r>
                    </a:p>
                  </a:txBody>
                  <a:tcPr/>
                </a:tc>
                <a:tc>
                  <a:txBody>
                    <a:bodyPr/>
                    <a:lstStyle/>
                    <a:p>
                      <a:r>
                        <a:rPr lang="en-US" sz="1800">
                          <a:latin typeface="Arial" panose="020B0604020202020204" pitchFamily="34" charset="0"/>
                          <a:cs typeface="Arial" panose="020B0604020202020204" pitchFamily="34" charset="0"/>
                        </a:rPr>
                        <a:t>5.1 – 5.7</a:t>
                      </a:r>
                    </a:p>
                  </a:txBody>
                  <a:tcPr/>
                </a:tc>
                <a:tc>
                  <a:txBody>
                    <a:bodyPr/>
                    <a:lstStyle/>
                    <a:p>
                      <a:r>
                        <a:rPr lang="en-US" sz="1800">
                          <a:latin typeface="Arial" panose="020B0604020202020204" pitchFamily="34" charset="0"/>
                          <a:cs typeface="Arial" panose="020B0604020202020204" pitchFamily="34" charset="0"/>
                        </a:rPr>
                        <a:t>8.1 – 8.8</a:t>
                      </a:r>
                    </a:p>
                  </a:txBody>
                  <a:tcPr/>
                </a:tc>
                <a:extLst>
                  <a:ext uri="{0D108BD9-81ED-4DB2-BD59-A6C34878D82A}">
                    <a16:rowId xmlns:a16="http://schemas.microsoft.com/office/drawing/2014/main" val="2131136606"/>
                  </a:ext>
                </a:extLst>
              </a:tr>
              <a:tr h="370840">
                <a:tc>
                  <a:txBody>
                    <a:bodyPr/>
                    <a:lstStyle/>
                    <a:p>
                      <a:r>
                        <a:rPr lang="en-US" sz="1800">
                          <a:latin typeface="Arial" panose="020B0604020202020204" pitchFamily="34" charset="0"/>
                          <a:cs typeface="Arial" panose="020B0604020202020204" pitchFamily="34" charset="0"/>
                        </a:rPr>
                        <a:t>Good</a:t>
                      </a:r>
                    </a:p>
                  </a:txBody>
                  <a:tcPr/>
                </a:tc>
                <a:tc>
                  <a:txBody>
                    <a:bodyPr/>
                    <a:lstStyle/>
                    <a:p>
                      <a:r>
                        <a:rPr lang="en-US" sz="1800">
                          <a:latin typeface="Arial" panose="020B0604020202020204" pitchFamily="34" charset="0"/>
                          <a:cs typeface="Arial" panose="020B0604020202020204" pitchFamily="34" charset="0"/>
                        </a:rPr>
                        <a:t>30</a:t>
                      </a:r>
                    </a:p>
                  </a:txBody>
                  <a:tcPr/>
                </a:tc>
                <a:tc>
                  <a:txBody>
                    <a:bodyPr/>
                    <a:lstStyle/>
                    <a:p>
                      <a:r>
                        <a:rPr lang="en-US" sz="1800">
                          <a:latin typeface="Arial" panose="020B0604020202020204" pitchFamily="34" charset="0"/>
                          <a:cs typeface="Arial" panose="020B0604020202020204" pitchFamily="34" charset="0"/>
                        </a:rPr>
                        <a:t>5.8 – 6.1</a:t>
                      </a:r>
                    </a:p>
                  </a:txBody>
                  <a:tcPr/>
                </a:tc>
                <a:tc>
                  <a:txBody>
                    <a:bodyPr/>
                    <a:lstStyle/>
                    <a:p>
                      <a:r>
                        <a:rPr lang="en-US" sz="1800">
                          <a:latin typeface="Arial" panose="020B0604020202020204" pitchFamily="34" charset="0"/>
                          <a:cs typeface="Arial" panose="020B0604020202020204" pitchFamily="34" charset="0"/>
                        </a:rPr>
                        <a:t>8.9 – 9.3</a:t>
                      </a:r>
                    </a:p>
                  </a:txBody>
                  <a:tcPr/>
                </a:tc>
                <a:extLst>
                  <a:ext uri="{0D108BD9-81ED-4DB2-BD59-A6C34878D82A}">
                    <a16:rowId xmlns:a16="http://schemas.microsoft.com/office/drawing/2014/main" val="2080301459"/>
                  </a:ext>
                </a:extLst>
              </a:tr>
              <a:tr h="370840">
                <a:tc>
                  <a:txBody>
                    <a:bodyPr/>
                    <a:lstStyle/>
                    <a:p>
                      <a:r>
                        <a:rPr lang="en-US" sz="1800">
                          <a:latin typeface="Arial" panose="020B0604020202020204" pitchFamily="34" charset="0"/>
                          <a:cs typeface="Arial" panose="020B0604020202020204" pitchFamily="34" charset="0"/>
                        </a:rPr>
                        <a:t>Excellent</a:t>
                      </a:r>
                    </a:p>
                  </a:txBody>
                  <a:tcPr/>
                </a:tc>
                <a:tc>
                  <a:txBody>
                    <a:bodyPr/>
                    <a:lstStyle/>
                    <a:p>
                      <a:r>
                        <a:rPr lang="en-US" sz="1800">
                          <a:latin typeface="Arial" panose="020B0604020202020204" pitchFamily="34" charset="0"/>
                          <a:cs typeface="Arial" panose="020B0604020202020204" pitchFamily="34" charset="0"/>
                        </a:rPr>
                        <a:t>&gt; 40</a:t>
                      </a:r>
                    </a:p>
                  </a:txBody>
                  <a:tcPr/>
                </a:tc>
                <a:tc>
                  <a:txBody>
                    <a:bodyPr/>
                    <a:lstStyle/>
                    <a:p>
                      <a:r>
                        <a:rPr lang="en-US" sz="1800">
                          <a:latin typeface="Arial" panose="020B0604020202020204" pitchFamily="34" charset="0"/>
                          <a:cs typeface="Arial" panose="020B0604020202020204" pitchFamily="34" charset="0"/>
                        </a:rPr>
                        <a:t>≥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 9.4</a:t>
                      </a:r>
                    </a:p>
                  </a:txBody>
                  <a:tcPr/>
                </a:tc>
                <a:extLst>
                  <a:ext uri="{0D108BD9-81ED-4DB2-BD59-A6C34878D82A}">
                    <a16:rowId xmlns:a16="http://schemas.microsoft.com/office/drawing/2014/main" val="4260341822"/>
                  </a:ext>
                </a:extLst>
              </a:tr>
            </a:tbl>
          </a:graphicData>
        </a:graphic>
      </p:graphicFrame>
      <p:pic>
        <p:nvPicPr>
          <p:cNvPr id="15" name="Picture 14">
            <a:extLst>
              <a:ext uri="{FF2B5EF4-FFF2-40B4-BE49-F238E27FC236}">
                <a16:creationId xmlns:a16="http://schemas.microsoft.com/office/drawing/2014/main" id="{6307CD91-B286-AC9A-E7CF-376A830D9BEA}"/>
              </a:ext>
            </a:extLst>
          </p:cNvPr>
          <p:cNvPicPr>
            <a:picLocks noChangeAspect="1"/>
          </p:cNvPicPr>
          <p:nvPr/>
        </p:nvPicPr>
        <p:blipFill>
          <a:blip r:embed="rId3"/>
          <a:stretch>
            <a:fillRect/>
          </a:stretch>
        </p:blipFill>
        <p:spPr>
          <a:xfrm>
            <a:off x="566743" y="1694403"/>
            <a:ext cx="773923" cy="3336471"/>
          </a:xfrm>
          <a:prstGeom prst="rect">
            <a:avLst/>
          </a:prstGeom>
        </p:spPr>
      </p:pic>
    </p:spTree>
    <p:extLst>
      <p:ext uri="{BB962C8B-B14F-4D97-AF65-F5344CB8AC3E}">
        <p14:creationId xmlns:p14="http://schemas.microsoft.com/office/powerpoint/2010/main" val="4256869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D6064-7169-B125-E1F6-2F86A7F6E75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8F958E7-3022-FF8D-3AED-64B429A22A70}"/>
              </a:ext>
            </a:extLst>
          </p:cNvPr>
          <p:cNvPicPr>
            <a:picLocks noChangeAspect="1"/>
          </p:cNvPicPr>
          <p:nvPr/>
        </p:nvPicPr>
        <p:blipFill>
          <a:blip r:embed="rId3">
            <a:alphaModFix amt="50000"/>
          </a:blip>
          <a:srcRect r="60962"/>
          <a:stretch>
            <a:fillRect/>
          </a:stretch>
        </p:blipFill>
        <p:spPr>
          <a:xfrm>
            <a:off x="6569393" y="725317"/>
            <a:ext cx="2558143" cy="4418183"/>
          </a:xfrm>
          <a:prstGeom prst="rect">
            <a:avLst/>
          </a:prstGeom>
        </p:spPr>
      </p:pic>
      <p:pic>
        <p:nvPicPr>
          <p:cNvPr id="5" name="Picture 4">
            <a:extLst>
              <a:ext uri="{FF2B5EF4-FFF2-40B4-BE49-F238E27FC236}">
                <a16:creationId xmlns:a16="http://schemas.microsoft.com/office/drawing/2014/main" id="{CAEFB904-D034-5042-10B9-F8DDC7AB80DD}"/>
              </a:ext>
            </a:extLst>
          </p:cNvPr>
          <p:cNvPicPr>
            <a:picLocks noChangeAspect="1"/>
          </p:cNvPicPr>
          <p:nvPr/>
        </p:nvPicPr>
        <p:blipFill>
          <a:blip r:embed="rId3">
            <a:alphaModFix amt="50000"/>
          </a:blip>
          <a:stretch>
            <a:fillRect/>
          </a:stretch>
        </p:blipFill>
        <p:spPr>
          <a:xfrm>
            <a:off x="0" y="725317"/>
            <a:ext cx="6552930" cy="4418183"/>
          </a:xfrm>
          <a:prstGeom prst="rect">
            <a:avLst/>
          </a:prstGeom>
        </p:spPr>
      </p:pic>
      <p:sp>
        <p:nvSpPr>
          <p:cNvPr id="7" name="Rounded Rectangle 14">
            <a:extLst>
              <a:ext uri="{FF2B5EF4-FFF2-40B4-BE49-F238E27FC236}">
                <a16:creationId xmlns:a16="http://schemas.microsoft.com/office/drawing/2014/main" id="{F18A1C8E-9AAF-E181-9901-E7B2E55676BC}"/>
              </a:ext>
            </a:extLst>
          </p:cNvPr>
          <p:cNvSpPr/>
          <p:nvPr/>
        </p:nvSpPr>
        <p:spPr>
          <a:xfrm>
            <a:off x="917589" y="2069822"/>
            <a:ext cx="7312985" cy="1729173"/>
          </a:xfrm>
          <a:prstGeom prst="roundRect">
            <a:avLst/>
          </a:prstGeom>
          <a:solidFill>
            <a:srgbClr val="F1F0E8"/>
          </a:solidFill>
          <a:ln>
            <a:solidFill>
              <a:srgbClr val="0C533A"/>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3000" b="1">
                <a:solidFill>
                  <a:schemeClr val="tx1"/>
                </a:solidFill>
                <a:latin typeface="Arial"/>
                <a:cs typeface="Arial"/>
              </a:rPr>
              <a:t>Now it is time for the activity!</a:t>
            </a:r>
            <a:endParaRPr lang="en-US">
              <a:solidFill>
                <a:schemeClr val="tx1"/>
              </a:solidFill>
            </a:endParaRPr>
          </a:p>
          <a:p>
            <a:pPr algn="ctr"/>
            <a:r>
              <a:rPr lang="en-US" sz="3000" b="1">
                <a:solidFill>
                  <a:schemeClr val="tx1"/>
                </a:solidFill>
                <a:latin typeface="Arial"/>
                <a:cs typeface="Arial"/>
              </a:rPr>
              <a:t>Channel your inner antibody and get ready to MOO-</a:t>
            </a:r>
            <a:r>
              <a:rPr lang="en-US" sz="3000" b="1" err="1">
                <a:solidFill>
                  <a:schemeClr val="tx1"/>
                </a:solidFill>
                <a:latin typeface="Arial"/>
                <a:cs typeface="Arial"/>
              </a:rPr>
              <a:t>ve</a:t>
            </a:r>
            <a:r>
              <a:rPr lang="en-US" sz="3000" b="1">
                <a:solidFill>
                  <a:schemeClr val="tx1"/>
                </a:solidFill>
                <a:latin typeface="Arial"/>
                <a:cs typeface="Arial"/>
              </a:rPr>
              <a:t>! </a:t>
            </a:r>
            <a:endParaRPr lang="en-US">
              <a:solidFill>
                <a:schemeClr val="tx1"/>
              </a:solidFill>
            </a:endParaRPr>
          </a:p>
        </p:txBody>
      </p:sp>
      <p:sp>
        <p:nvSpPr>
          <p:cNvPr id="2" name="Content Placeholder 2">
            <a:extLst>
              <a:ext uri="{FF2B5EF4-FFF2-40B4-BE49-F238E27FC236}">
                <a16:creationId xmlns:a16="http://schemas.microsoft.com/office/drawing/2014/main" id="{75693692-48A1-CA1E-C6B5-8136743275A0}"/>
              </a:ext>
            </a:extLst>
          </p:cNvPr>
          <p:cNvSpPr txBox="1">
            <a:spLocks/>
          </p:cNvSpPr>
          <p:nvPr/>
        </p:nvSpPr>
        <p:spPr>
          <a:xfrm>
            <a:off x="5727032" y="4867906"/>
            <a:ext cx="3416969" cy="442031"/>
          </a:xfrm>
          <a:prstGeom prst="rect">
            <a:avLst/>
          </a:prstGeom>
        </p:spPr>
        <p:txBody>
          <a:bodyPr>
            <a:noAutofit/>
          </a:bodyPr>
          <a:lstStyle>
            <a:lvl1pPr marL="257175" indent="-257175" algn="l" defTabSz="342900" rtl="0" eaLnBrk="1" fontAlgn="base" hangingPunct="1">
              <a:spcBef>
                <a:spcPct val="20000"/>
              </a:spcBef>
              <a:spcAft>
                <a:spcPct val="0"/>
              </a:spcAft>
              <a:buClr>
                <a:srgbClr val="18453B"/>
              </a:buClr>
              <a:buFont typeface="Arial"/>
              <a:buChar char="•"/>
              <a:defRPr sz="2100" b="0" i="0" kern="1200">
                <a:solidFill>
                  <a:srgbClr val="595959"/>
                </a:solidFill>
                <a:latin typeface="Gotham Book"/>
                <a:ea typeface="ＭＳ Ｐゴシック" charset="-128"/>
                <a:cs typeface="Gotham Book"/>
              </a:defRPr>
            </a:lvl1pPr>
            <a:lvl2pPr marL="557213" indent="-214313" algn="l" defTabSz="342900" rtl="0" eaLnBrk="1" fontAlgn="base" hangingPunct="1">
              <a:spcBef>
                <a:spcPct val="20000"/>
              </a:spcBef>
              <a:spcAft>
                <a:spcPct val="0"/>
              </a:spcAft>
              <a:buClr>
                <a:schemeClr val="tx1">
                  <a:lumMod val="75000"/>
                  <a:lumOff val="25000"/>
                </a:schemeClr>
              </a:buClr>
              <a:buSzPct val="85000"/>
              <a:buFont typeface="Arial"/>
              <a:buChar char="•"/>
              <a:defRPr sz="1800" b="0" i="0" kern="1200">
                <a:solidFill>
                  <a:srgbClr val="595959"/>
                </a:solidFill>
                <a:latin typeface="Gotham Book"/>
                <a:ea typeface="ＭＳ Ｐゴシック" charset="-128"/>
                <a:cs typeface="Gotham Book"/>
              </a:defRPr>
            </a:lvl2pPr>
            <a:lvl3pPr marL="857250" indent="-171450" algn="l" defTabSz="342900" rtl="0" eaLnBrk="1" fontAlgn="base" hangingPunct="1">
              <a:spcBef>
                <a:spcPct val="20000"/>
              </a:spcBef>
              <a:spcAft>
                <a:spcPct val="0"/>
              </a:spcAft>
              <a:buClr>
                <a:schemeClr val="tx1">
                  <a:lumMod val="75000"/>
                  <a:lumOff val="25000"/>
                </a:schemeClr>
              </a:buClr>
              <a:buFont typeface="Arial" charset="0"/>
              <a:buChar char="•"/>
              <a:defRPr sz="1500" b="0" i="0" kern="1200">
                <a:solidFill>
                  <a:schemeClr val="tx1">
                    <a:lumMod val="75000"/>
                    <a:lumOff val="25000"/>
                  </a:schemeClr>
                </a:solidFill>
                <a:latin typeface="Gotham Book"/>
                <a:ea typeface="ＭＳ Ｐゴシック" charset="-128"/>
                <a:cs typeface="Gotham Book"/>
              </a:defRPr>
            </a:lvl3pPr>
            <a:lvl4pPr marL="12001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4pPr>
            <a:lvl5pPr marL="1543050" indent="-171450" algn="l" defTabSz="342900" rtl="0" eaLnBrk="1" fontAlgn="base" hangingPunct="1">
              <a:spcBef>
                <a:spcPct val="20000"/>
              </a:spcBef>
              <a:spcAft>
                <a:spcPct val="0"/>
              </a:spcAft>
              <a:buFont typeface="Arial" charset="0"/>
              <a:buChar char="»"/>
              <a:defRPr sz="1500" b="0" i="0" kern="1200">
                <a:solidFill>
                  <a:schemeClr val="tx1"/>
                </a:solidFill>
                <a:latin typeface="Gotham Book"/>
                <a:ea typeface="ＭＳ Ｐゴシック" charset="-128"/>
                <a:cs typeface="Gotham Book"/>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2861" indent="0">
              <a:buNone/>
            </a:pPr>
            <a:r>
              <a:rPr lang="en-US" sz="1600">
                <a:solidFill>
                  <a:schemeClr val="tx1"/>
                </a:solidFill>
                <a:latin typeface="Arial" panose="020B0604020202020204" pitchFamily="34" charset="0"/>
                <a:cs typeface="Arial" panose="020B0604020202020204" pitchFamily="34" charset="0"/>
              </a:rPr>
              <a:t>Image created with Biorender.com.</a:t>
            </a:r>
          </a:p>
        </p:txBody>
      </p:sp>
    </p:spTree>
    <p:extLst>
      <p:ext uri="{BB962C8B-B14F-4D97-AF65-F5344CB8AC3E}">
        <p14:creationId xmlns:p14="http://schemas.microsoft.com/office/powerpoint/2010/main" val="2405827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1EA0B-6842-38FB-CF5E-786A5223D640}"/>
            </a:ext>
          </a:extLst>
        </p:cNvPr>
        <p:cNvGrpSpPr/>
        <p:nvPr/>
      </p:nvGrpSpPr>
      <p:grpSpPr>
        <a:xfrm>
          <a:off x="0" y="0"/>
          <a:ext cx="0" cy="0"/>
          <a:chOff x="0" y="0"/>
          <a:chExt cx="0" cy="0"/>
        </a:xfrm>
      </p:grpSpPr>
      <p:sp>
        <p:nvSpPr>
          <p:cNvPr id="4" name="Text Box 8">
            <a:extLst>
              <a:ext uri="{FF2B5EF4-FFF2-40B4-BE49-F238E27FC236}">
                <a16:creationId xmlns:a16="http://schemas.microsoft.com/office/drawing/2014/main" id="{80F0E545-6B89-0AE7-38AC-BB89CBDEE341}"/>
              </a:ext>
            </a:extLst>
          </p:cNvPr>
          <p:cNvSpPr txBox="1">
            <a:spLocks noChangeArrowheads="1"/>
          </p:cNvSpPr>
          <p:nvPr/>
        </p:nvSpPr>
        <p:spPr bwMode="auto">
          <a:xfrm>
            <a:off x="5110843" y="963386"/>
            <a:ext cx="3649436"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342892">
              <a:spcBef>
                <a:spcPct val="50000"/>
              </a:spcBef>
              <a:buNone/>
            </a:pPr>
            <a:r>
              <a:rPr lang="en-US" altLang="en-US" sz="2000">
                <a:solidFill>
                  <a:prstClr val="black"/>
                </a:solidFill>
                <a:latin typeface="Arial"/>
                <a:ea typeface="ＭＳ Ｐゴシック"/>
                <a:cs typeface="Arial"/>
              </a:rPr>
              <a:t>Michigan State University Extension programs and materials are open to all without regard to race, color, national origin, sex, gender, gender identity, religion, age, height, weight, disability, political beliefs, sexual orientation, marital status, family status or veteran status. </a:t>
            </a:r>
          </a:p>
        </p:txBody>
      </p:sp>
      <p:pic>
        <p:nvPicPr>
          <p:cNvPr id="2" name="Picture 1">
            <a:extLst>
              <a:ext uri="{FF2B5EF4-FFF2-40B4-BE49-F238E27FC236}">
                <a16:creationId xmlns:a16="http://schemas.microsoft.com/office/drawing/2014/main" id="{D51F4176-F078-C52D-6E10-A05289D96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011" y="1"/>
            <a:ext cx="3328147" cy="5143499"/>
          </a:xfrm>
          <a:prstGeom prst="rect">
            <a:avLst/>
          </a:prstGeom>
        </p:spPr>
      </p:pic>
    </p:spTree>
    <p:extLst>
      <p:ext uri="{BB962C8B-B14F-4D97-AF65-F5344CB8AC3E}">
        <p14:creationId xmlns:p14="http://schemas.microsoft.com/office/powerpoint/2010/main" val="4263803839"/>
      </p:ext>
    </p:extLst>
  </p:cSld>
  <p:clrMapOvr>
    <a:masterClrMapping/>
  </p:clrMapOvr>
</p:sld>
</file>

<file path=ppt/theme/theme1.xml><?xml version="1.0" encoding="utf-8"?>
<a:theme xmlns:a="http://schemas.openxmlformats.org/drawingml/2006/main" name="MSU Templat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RN McDonald short presentation 2.7.24" id="{7097556C-29C0-024B-B75F-2635EFECDE17}" vid="{FC2C9C37-6C97-6E42-9062-F3B5684507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6ed230a-07b1-4084-90ff-70faabfc43c8">
      <Terms xmlns="http://schemas.microsoft.com/office/infopath/2007/PartnerControls"/>
    </lcf76f155ced4ddcb4097134ff3c332f>
    <TaxCatchAll xmlns="7300403d-da11-4d72-8e27-5f4ba0de41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17630026CDC94988085EBD145D1B54" ma:contentTypeVersion="16" ma:contentTypeDescription="Create a new document." ma:contentTypeScope="" ma:versionID="9b1b410f818bca1671908133f33d7ce0">
  <xsd:schema xmlns:xsd="http://www.w3.org/2001/XMLSchema" xmlns:xs="http://www.w3.org/2001/XMLSchema" xmlns:p="http://schemas.microsoft.com/office/2006/metadata/properties" xmlns:ns2="46ed230a-07b1-4084-90ff-70faabfc43c8" xmlns:ns3="7300403d-da11-4d72-8e27-5f4ba0de410b" targetNamespace="http://schemas.microsoft.com/office/2006/metadata/properties" ma:root="true" ma:fieldsID="12781349db2c83a1356961bdd6fadf84" ns2:_="" ns3:_="">
    <xsd:import namespace="46ed230a-07b1-4084-90ff-70faabfc43c8"/>
    <xsd:import namespace="7300403d-da11-4d72-8e27-5f4ba0de410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ed230a-07b1-4084-90ff-70faabfc43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ad816ea-8460-453a-b1af-cd753e23c00d"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300403d-da11-4d72-8e27-5f4ba0de410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f99f9f5f-fcd1-4dcf-9c1d-2848e5066b93}" ma:internalName="TaxCatchAll" ma:showField="CatchAllData" ma:web="7300403d-da11-4d72-8e27-5f4ba0de41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C0E324-AA5B-4EC8-B735-75109D78694D}">
  <ds:schemaRefs>
    <ds:schemaRef ds:uri="http://schemas.microsoft.com/sharepoint/v3/contenttype/forms"/>
  </ds:schemaRefs>
</ds:datastoreItem>
</file>

<file path=customXml/itemProps2.xml><?xml version="1.0" encoding="utf-8"?>
<ds:datastoreItem xmlns:ds="http://schemas.openxmlformats.org/officeDocument/2006/customXml" ds:itemID="{FDC64EF5-6F0E-465B-AFC5-E977E2C4DA30}">
  <ds:schemaRefs>
    <ds:schemaRef ds:uri="http://purl.org/dc/elements/1.1/"/>
    <ds:schemaRef ds:uri="http://schemas.openxmlformats.org/package/2006/metadata/core-properties"/>
    <ds:schemaRef ds:uri="7300403d-da11-4d72-8e27-5f4ba0de410b"/>
    <ds:schemaRef ds:uri="http://purl.org/dc/terms/"/>
    <ds:schemaRef ds:uri="46ed230a-07b1-4084-90ff-70faabfc43c8"/>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86FBBD11-0641-4591-8E2C-0A84E211FC51}">
  <ds:schemaRefs>
    <ds:schemaRef ds:uri="46ed230a-07b1-4084-90ff-70faabfc43c8"/>
    <ds:schemaRef ds:uri="7300403d-da11-4d72-8e27-5f4ba0de41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MSU Template 1</Template>
  <TotalTime>17</TotalTime>
  <Words>2932</Words>
  <Application>Microsoft Office PowerPoint</Application>
  <PresentationFormat>On-screen Show (16:9)</PresentationFormat>
  <Paragraphs>157</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ＭＳ Ｐゴシック</vt:lpstr>
      <vt:lpstr>Aptos Narrow</vt:lpstr>
      <vt:lpstr>Arial</vt:lpstr>
      <vt:lpstr>Calibri</vt:lpstr>
      <vt:lpstr>Gotham Book</vt:lpstr>
      <vt:lpstr>Gotham-Bold</vt:lpstr>
      <vt:lpstr>Wingdings</vt:lpstr>
      <vt:lpstr>MSU Template 1</vt:lpstr>
      <vt:lpstr>CALF PHYSIOLOGY: why is the timing of colostrum important?</vt:lpstr>
      <vt:lpstr>PowerPoint Presentation</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calf health through the first few days of life: why colostrum and calf nutrition is important</dc:title>
  <dc:creator>McDonald, Paiton</dc:creator>
  <cp:lastModifiedBy>Wilson, Jamie</cp:lastModifiedBy>
  <cp:revision>5</cp:revision>
  <cp:lastPrinted>2026-08-03T16:59:33Z</cp:lastPrinted>
  <dcterms:created xsi:type="dcterms:W3CDTF">2024-04-12T18:12:26Z</dcterms:created>
  <dcterms:modified xsi:type="dcterms:W3CDTF">2026-10-08T17:32:24Z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0x010100C917630026CDC94988085EBD145D1B54</vt:lpwstr>
  </property>
  <property fmtid="{D5CDD505-2E9C-101B-9397-08002B2CF9AE}" pid="3" name="MediaServiceImageTags">
    <vt:lpwstr/>
  </property>
</Properties>
</file>